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6" userDrawn="1">
          <p15:clr>
            <a:srgbClr val="A4A3A4"/>
          </p15:clr>
        </p15:guide>
        <p15:guide id="2" pos="302" userDrawn="1">
          <p15:clr>
            <a:srgbClr val="A4A3A4"/>
          </p15:clr>
        </p15:guide>
        <p15:guide id="3" pos="7401" userDrawn="1">
          <p15:clr>
            <a:srgbClr val="A4A3A4"/>
          </p15:clr>
        </p15:guide>
        <p15:guide id="4" orient="horz" pos="84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E5D9"/>
    <a:srgbClr val="862633"/>
    <a:srgbClr val="231F20"/>
    <a:srgbClr val="F5E0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55"/>
    <p:restoredTop sz="94618"/>
  </p:normalViewPr>
  <p:slideViewPr>
    <p:cSldViewPr snapToGrid="0">
      <p:cViewPr varScale="1">
        <p:scale>
          <a:sx n="104" d="100"/>
          <a:sy n="104" d="100"/>
        </p:scale>
        <p:origin x="504" y="208"/>
      </p:cViewPr>
      <p:guideLst>
        <p:guide orient="horz" pos="346"/>
        <p:guide pos="302"/>
        <p:guide pos="7401"/>
        <p:guide orient="horz" pos="84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C16BC9-0B5C-4A4A-922D-6AF0036726E6}" type="datetimeFigureOut">
              <a:rPr lang="en-US" smtClean="0"/>
              <a:t>3/2/26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1F2858-A357-2445-B61B-51CAB2F3CF81}" type="slidenum">
              <a:rPr lang="en-US" smtClean="0"/>
              <a:t>‹#›</a:t>
            </a:fld>
            <a:endParaRPr lang="en-US"/>
          </a:p>
        </p:txBody>
      </p:sp>
    </p:spTree>
    <p:extLst>
      <p:ext uri="{BB962C8B-B14F-4D97-AF65-F5344CB8AC3E}">
        <p14:creationId xmlns:p14="http://schemas.microsoft.com/office/powerpoint/2010/main" val="1019882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1F2858-A357-2445-B61B-51CAB2F3CF81}" type="slidenum">
              <a:rPr lang="en-US" smtClean="0"/>
              <a:t>1</a:t>
            </a:fld>
            <a:endParaRPr lang="en-US"/>
          </a:p>
        </p:txBody>
      </p:sp>
    </p:spTree>
    <p:extLst>
      <p:ext uri="{BB962C8B-B14F-4D97-AF65-F5344CB8AC3E}">
        <p14:creationId xmlns:p14="http://schemas.microsoft.com/office/powerpoint/2010/main" val="2536239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8F1F7-EA79-A71F-F8AC-AF796228B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6B0ED8-34BB-C2D9-4625-7E33A547C3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B05DE-05F5-C8C7-7FF6-147FB2A8E9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CF35C6-B187-462B-3710-618107DF077D}"/>
              </a:ext>
            </a:extLst>
          </p:cNvPr>
          <p:cNvSpPr>
            <a:spLocks noGrp="1"/>
          </p:cNvSpPr>
          <p:nvPr>
            <p:ph type="sldNum" sz="quarter" idx="5"/>
          </p:nvPr>
        </p:nvSpPr>
        <p:spPr/>
        <p:txBody>
          <a:bodyPr/>
          <a:lstStyle/>
          <a:p>
            <a:fld id="{4B1F2858-A357-2445-B61B-51CAB2F3CF81}" type="slidenum">
              <a:rPr lang="en-US" smtClean="0"/>
              <a:t>2</a:t>
            </a:fld>
            <a:endParaRPr lang="en-US"/>
          </a:p>
        </p:txBody>
      </p:sp>
    </p:spTree>
    <p:extLst>
      <p:ext uri="{BB962C8B-B14F-4D97-AF65-F5344CB8AC3E}">
        <p14:creationId xmlns:p14="http://schemas.microsoft.com/office/powerpoint/2010/main" val="4050877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8F1F7-EA79-A71F-F8AC-AF796228B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6B0ED8-34BB-C2D9-4625-7E33A547C3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B05DE-05F5-C8C7-7FF6-147FB2A8E9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CF35C6-B187-462B-3710-618107DF077D}"/>
              </a:ext>
            </a:extLst>
          </p:cNvPr>
          <p:cNvSpPr>
            <a:spLocks noGrp="1"/>
          </p:cNvSpPr>
          <p:nvPr>
            <p:ph type="sldNum" sz="quarter" idx="5"/>
          </p:nvPr>
        </p:nvSpPr>
        <p:spPr/>
        <p:txBody>
          <a:bodyPr/>
          <a:lstStyle/>
          <a:p>
            <a:fld id="{4B1F2858-A357-2445-B61B-51CAB2F3CF81}" type="slidenum">
              <a:rPr lang="en-US" smtClean="0"/>
              <a:t>3</a:t>
            </a:fld>
            <a:endParaRPr lang="en-US"/>
          </a:p>
        </p:txBody>
      </p:sp>
    </p:spTree>
    <p:extLst>
      <p:ext uri="{BB962C8B-B14F-4D97-AF65-F5344CB8AC3E}">
        <p14:creationId xmlns:p14="http://schemas.microsoft.com/office/powerpoint/2010/main" val="3211943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8F1F7-EA79-A71F-F8AC-AF796228B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6B0ED8-34BB-C2D9-4625-7E33A547C3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B05DE-05F5-C8C7-7FF6-147FB2A8E9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CF35C6-B187-462B-3710-618107DF077D}"/>
              </a:ext>
            </a:extLst>
          </p:cNvPr>
          <p:cNvSpPr>
            <a:spLocks noGrp="1"/>
          </p:cNvSpPr>
          <p:nvPr>
            <p:ph type="sldNum" sz="quarter" idx="5"/>
          </p:nvPr>
        </p:nvSpPr>
        <p:spPr/>
        <p:txBody>
          <a:bodyPr/>
          <a:lstStyle/>
          <a:p>
            <a:fld id="{4B1F2858-A357-2445-B61B-51CAB2F3CF81}" type="slidenum">
              <a:rPr lang="en-US" smtClean="0"/>
              <a:t>4</a:t>
            </a:fld>
            <a:endParaRPr lang="en-US"/>
          </a:p>
        </p:txBody>
      </p:sp>
    </p:spTree>
    <p:extLst>
      <p:ext uri="{BB962C8B-B14F-4D97-AF65-F5344CB8AC3E}">
        <p14:creationId xmlns:p14="http://schemas.microsoft.com/office/powerpoint/2010/main" val="2362183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8F1F7-EA79-A71F-F8AC-AF796228B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6B0ED8-34BB-C2D9-4625-7E33A547C3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B05DE-05F5-C8C7-7FF6-147FB2A8E9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CF35C6-B187-462B-3710-618107DF077D}"/>
              </a:ext>
            </a:extLst>
          </p:cNvPr>
          <p:cNvSpPr>
            <a:spLocks noGrp="1"/>
          </p:cNvSpPr>
          <p:nvPr>
            <p:ph type="sldNum" sz="quarter" idx="5"/>
          </p:nvPr>
        </p:nvSpPr>
        <p:spPr/>
        <p:txBody>
          <a:bodyPr/>
          <a:lstStyle/>
          <a:p>
            <a:fld id="{4B1F2858-A357-2445-B61B-51CAB2F3CF81}" type="slidenum">
              <a:rPr lang="en-US" smtClean="0"/>
              <a:t>5</a:t>
            </a:fld>
            <a:endParaRPr lang="en-US"/>
          </a:p>
        </p:txBody>
      </p:sp>
    </p:spTree>
    <p:extLst>
      <p:ext uri="{BB962C8B-B14F-4D97-AF65-F5344CB8AC3E}">
        <p14:creationId xmlns:p14="http://schemas.microsoft.com/office/powerpoint/2010/main" val="3820620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8F1F7-EA79-A71F-F8AC-AF796228B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6B0ED8-34BB-C2D9-4625-7E33A547C3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B05DE-05F5-C8C7-7FF6-147FB2A8E9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CF35C6-B187-462B-3710-618107DF077D}"/>
              </a:ext>
            </a:extLst>
          </p:cNvPr>
          <p:cNvSpPr>
            <a:spLocks noGrp="1"/>
          </p:cNvSpPr>
          <p:nvPr>
            <p:ph type="sldNum" sz="quarter" idx="5"/>
          </p:nvPr>
        </p:nvSpPr>
        <p:spPr/>
        <p:txBody>
          <a:bodyPr/>
          <a:lstStyle/>
          <a:p>
            <a:fld id="{4B1F2858-A357-2445-B61B-51CAB2F3CF81}" type="slidenum">
              <a:rPr lang="en-US" smtClean="0"/>
              <a:t>6</a:t>
            </a:fld>
            <a:endParaRPr lang="en-US"/>
          </a:p>
        </p:txBody>
      </p:sp>
    </p:spTree>
    <p:extLst>
      <p:ext uri="{BB962C8B-B14F-4D97-AF65-F5344CB8AC3E}">
        <p14:creationId xmlns:p14="http://schemas.microsoft.com/office/powerpoint/2010/main" val="850837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8F1F7-EA79-A71F-F8AC-AF796228B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6B0ED8-34BB-C2D9-4625-7E33A547C3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B05DE-05F5-C8C7-7FF6-147FB2A8E9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CF35C6-B187-462B-3710-618107DF077D}"/>
              </a:ext>
            </a:extLst>
          </p:cNvPr>
          <p:cNvSpPr>
            <a:spLocks noGrp="1"/>
          </p:cNvSpPr>
          <p:nvPr>
            <p:ph type="sldNum" sz="quarter" idx="5"/>
          </p:nvPr>
        </p:nvSpPr>
        <p:spPr/>
        <p:txBody>
          <a:bodyPr/>
          <a:lstStyle/>
          <a:p>
            <a:fld id="{4B1F2858-A357-2445-B61B-51CAB2F3CF81}" type="slidenum">
              <a:rPr lang="en-US" smtClean="0"/>
              <a:t>7</a:t>
            </a:fld>
            <a:endParaRPr lang="en-US"/>
          </a:p>
        </p:txBody>
      </p:sp>
    </p:spTree>
    <p:extLst>
      <p:ext uri="{BB962C8B-B14F-4D97-AF65-F5344CB8AC3E}">
        <p14:creationId xmlns:p14="http://schemas.microsoft.com/office/powerpoint/2010/main" val="750325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8F1F7-EA79-A71F-F8AC-AF796228B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6B0ED8-34BB-C2D9-4625-7E33A547C3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B05DE-05F5-C8C7-7FF6-147FB2A8E9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CF35C6-B187-462B-3710-618107DF077D}"/>
              </a:ext>
            </a:extLst>
          </p:cNvPr>
          <p:cNvSpPr>
            <a:spLocks noGrp="1"/>
          </p:cNvSpPr>
          <p:nvPr>
            <p:ph type="sldNum" sz="quarter" idx="5"/>
          </p:nvPr>
        </p:nvSpPr>
        <p:spPr/>
        <p:txBody>
          <a:bodyPr/>
          <a:lstStyle/>
          <a:p>
            <a:fld id="{4B1F2858-A357-2445-B61B-51CAB2F3CF81}" type="slidenum">
              <a:rPr lang="en-US" smtClean="0"/>
              <a:t>8</a:t>
            </a:fld>
            <a:endParaRPr lang="en-US"/>
          </a:p>
        </p:txBody>
      </p:sp>
    </p:spTree>
    <p:extLst>
      <p:ext uri="{BB962C8B-B14F-4D97-AF65-F5344CB8AC3E}">
        <p14:creationId xmlns:p14="http://schemas.microsoft.com/office/powerpoint/2010/main" val="1661186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8F1F7-EA79-A71F-F8AC-AF796228B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6B0ED8-34BB-C2D9-4625-7E33A547C3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B05DE-05F5-C8C7-7FF6-147FB2A8E9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CF35C6-B187-462B-3710-618107DF077D}"/>
              </a:ext>
            </a:extLst>
          </p:cNvPr>
          <p:cNvSpPr>
            <a:spLocks noGrp="1"/>
          </p:cNvSpPr>
          <p:nvPr>
            <p:ph type="sldNum" sz="quarter" idx="5"/>
          </p:nvPr>
        </p:nvSpPr>
        <p:spPr/>
        <p:txBody>
          <a:bodyPr/>
          <a:lstStyle/>
          <a:p>
            <a:fld id="{4B1F2858-A357-2445-B61B-51CAB2F3CF81}" type="slidenum">
              <a:rPr lang="en-US" smtClean="0"/>
              <a:t>9</a:t>
            </a:fld>
            <a:endParaRPr lang="en-US"/>
          </a:p>
        </p:txBody>
      </p:sp>
    </p:spTree>
    <p:extLst>
      <p:ext uri="{BB962C8B-B14F-4D97-AF65-F5344CB8AC3E}">
        <p14:creationId xmlns:p14="http://schemas.microsoft.com/office/powerpoint/2010/main" val="3618611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8F1F7-EA79-A71F-F8AC-AF796228B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6B0ED8-34BB-C2D9-4625-7E33A547C3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B05DE-05F5-C8C7-7FF6-147FB2A8E9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CF35C6-B187-462B-3710-618107DF077D}"/>
              </a:ext>
            </a:extLst>
          </p:cNvPr>
          <p:cNvSpPr>
            <a:spLocks noGrp="1"/>
          </p:cNvSpPr>
          <p:nvPr>
            <p:ph type="sldNum" sz="quarter" idx="5"/>
          </p:nvPr>
        </p:nvSpPr>
        <p:spPr/>
        <p:txBody>
          <a:bodyPr/>
          <a:lstStyle/>
          <a:p>
            <a:fld id="{4B1F2858-A357-2445-B61B-51CAB2F3CF81}" type="slidenum">
              <a:rPr lang="en-US" smtClean="0"/>
              <a:t>10</a:t>
            </a:fld>
            <a:endParaRPr lang="en-US"/>
          </a:p>
        </p:txBody>
      </p:sp>
    </p:spTree>
    <p:extLst>
      <p:ext uri="{BB962C8B-B14F-4D97-AF65-F5344CB8AC3E}">
        <p14:creationId xmlns:p14="http://schemas.microsoft.com/office/powerpoint/2010/main" val="3373131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8F1F7-EA79-A71F-F8AC-AF796228B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6B0ED8-34BB-C2D9-4625-7E33A547C3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B05DE-05F5-C8C7-7FF6-147FB2A8E9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CF35C6-B187-462B-3710-618107DF077D}"/>
              </a:ext>
            </a:extLst>
          </p:cNvPr>
          <p:cNvSpPr>
            <a:spLocks noGrp="1"/>
          </p:cNvSpPr>
          <p:nvPr>
            <p:ph type="sldNum" sz="quarter" idx="5"/>
          </p:nvPr>
        </p:nvSpPr>
        <p:spPr/>
        <p:txBody>
          <a:bodyPr/>
          <a:lstStyle/>
          <a:p>
            <a:fld id="{4B1F2858-A357-2445-B61B-51CAB2F3CF81}" type="slidenum">
              <a:rPr lang="en-US" smtClean="0"/>
              <a:t>11</a:t>
            </a:fld>
            <a:endParaRPr lang="en-US"/>
          </a:p>
        </p:txBody>
      </p:sp>
    </p:spTree>
    <p:extLst>
      <p:ext uri="{BB962C8B-B14F-4D97-AF65-F5344CB8AC3E}">
        <p14:creationId xmlns:p14="http://schemas.microsoft.com/office/powerpoint/2010/main" val="2952305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0151D-E7B9-33DB-59AA-E5F4BF9959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A6D907-CAF1-1802-5332-D1084A077C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288B057-7337-8843-F0B7-2C2686EF692A}"/>
              </a:ext>
            </a:extLst>
          </p:cNvPr>
          <p:cNvSpPr>
            <a:spLocks noGrp="1"/>
          </p:cNvSpPr>
          <p:nvPr>
            <p:ph type="dt" sz="half" idx="10"/>
          </p:nvPr>
        </p:nvSpPr>
        <p:spPr/>
        <p:txBody>
          <a:bodyPr/>
          <a:lstStyle/>
          <a:p>
            <a:fld id="{88F45741-23CC-7642-A60D-29CBA0B98FD9}" type="datetimeFigureOut">
              <a:rPr lang="en-US" smtClean="0"/>
              <a:t>3/2/26</a:t>
            </a:fld>
            <a:endParaRPr lang="en-US"/>
          </a:p>
        </p:txBody>
      </p:sp>
      <p:sp>
        <p:nvSpPr>
          <p:cNvPr id="5" name="Footer Placeholder 4">
            <a:extLst>
              <a:ext uri="{FF2B5EF4-FFF2-40B4-BE49-F238E27FC236}">
                <a16:creationId xmlns:a16="http://schemas.microsoft.com/office/drawing/2014/main" id="{9052E88E-D078-2802-DB0F-37290D9A31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22F9EB-5DC1-D4A7-9C35-B068C8ECD745}"/>
              </a:ext>
            </a:extLst>
          </p:cNvPr>
          <p:cNvSpPr>
            <a:spLocks noGrp="1"/>
          </p:cNvSpPr>
          <p:nvPr>
            <p:ph type="sldNum" sz="quarter" idx="12"/>
          </p:nvPr>
        </p:nvSpPr>
        <p:spPr/>
        <p:txBody>
          <a:bodyPr/>
          <a:lstStyle/>
          <a:p>
            <a:fld id="{A084D829-E6B2-9843-B853-29A73A169CD6}" type="slidenum">
              <a:rPr lang="en-US" smtClean="0"/>
              <a:t>‹#›</a:t>
            </a:fld>
            <a:endParaRPr lang="en-US"/>
          </a:p>
        </p:txBody>
      </p:sp>
    </p:spTree>
    <p:extLst>
      <p:ext uri="{BB962C8B-B14F-4D97-AF65-F5344CB8AC3E}">
        <p14:creationId xmlns:p14="http://schemas.microsoft.com/office/powerpoint/2010/main" val="3040154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5182-6E5D-E14F-65EE-937FA09D8B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0EC678-1646-1B85-4E9F-D85BEFA7D64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824D2A-FB38-7FC3-7454-15CBE51EF712}"/>
              </a:ext>
            </a:extLst>
          </p:cNvPr>
          <p:cNvSpPr>
            <a:spLocks noGrp="1"/>
          </p:cNvSpPr>
          <p:nvPr>
            <p:ph type="dt" sz="half" idx="10"/>
          </p:nvPr>
        </p:nvSpPr>
        <p:spPr/>
        <p:txBody>
          <a:bodyPr/>
          <a:lstStyle/>
          <a:p>
            <a:fld id="{88F45741-23CC-7642-A60D-29CBA0B98FD9}" type="datetimeFigureOut">
              <a:rPr lang="en-US" smtClean="0"/>
              <a:t>3/2/26</a:t>
            </a:fld>
            <a:endParaRPr lang="en-US"/>
          </a:p>
        </p:txBody>
      </p:sp>
      <p:sp>
        <p:nvSpPr>
          <p:cNvPr id="5" name="Footer Placeholder 4">
            <a:extLst>
              <a:ext uri="{FF2B5EF4-FFF2-40B4-BE49-F238E27FC236}">
                <a16:creationId xmlns:a16="http://schemas.microsoft.com/office/drawing/2014/main" id="{E342061A-ABF1-F7A6-63A9-00E689751E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67DF53-5ED7-579C-502A-C051B4A7EFE0}"/>
              </a:ext>
            </a:extLst>
          </p:cNvPr>
          <p:cNvSpPr>
            <a:spLocks noGrp="1"/>
          </p:cNvSpPr>
          <p:nvPr>
            <p:ph type="sldNum" sz="quarter" idx="12"/>
          </p:nvPr>
        </p:nvSpPr>
        <p:spPr/>
        <p:txBody>
          <a:bodyPr/>
          <a:lstStyle/>
          <a:p>
            <a:fld id="{A084D829-E6B2-9843-B853-29A73A169CD6}" type="slidenum">
              <a:rPr lang="en-US" smtClean="0"/>
              <a:t>‹#›</a:t>
            </a:fld>
            <a:endParaRPr lang="en-US"/>
          </a:p>
        </p:txBody>
      </p:sp>
    </p:spTree>
    <p:extLst>
      <p:ext uri="{BB962C8B-B14F-4D97-AF65-F5344CB8AC3E}">
        <p14:creationId xmlns:p14="http://schemas.microsoft.com/office/powerpoint/2010/main" val="75956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DC52D-98C2-BF3A-08C3-A8315D235C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A7CA1F4-F16B-917C-0690-A586E7E5B58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49EFFA-A0C6-BE8A-7249-ED43AAA39C63}"/>
              </a:ext>
            </a:extLst>
          </p:cNvPr>
          <p:cNvSpPr>
            <a:spLocks noGrp="1"/>
          </p:cNvSpPr>
          <p:nvPr>
            <p:ph type="dt" sz="half" idx="10"/>
          </p:nvPr>
        </p:nvSpPr>
        <p:spPr/>
        <p:txBody>
          <a:bodyPr/>
          <a:lstStyle/>
          <a:p>
            <a:fld id="{88F45741-23CC-7642-A60D-29CBA0B98FD9}" type="datetimeFigureOut">
              <a:rPr lang="en-US" smtClean="0"/>
              <a:t>3/2/26</a:t>
            </a:fld>
            <a:endParaRPr lang="en-US"/>
          </a:p>
        </p:txBody>
      </p:sp>
      <p:sp>
        <p:nvSpPr>
          <p:cNvPr id="5" name="Footer Placeholder 4">
            <a:extLst>
              <a:ext uri="{FF2B5EF4-FFF2-40B4-BE49-F238E27FC236}">
                <a16:creationId xmlns:a16="http://schemas.microsoft.com/office/drawing/2014/main" id="{5D4A9A60-65AB-EF4B-34DE-A8F6731D6C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10ACA9-EBA5-6484-6FBA-485426D3ED15}"/>
              </a:ext>
            </a:extLst>
          </p:cNvPr>
          <p:cNvSpPr>
            <a:spLocks noGrp="1"/>
          </p:cNvSpPr>
          <p:nvPr>
            <p:ph type="sldNum" sz="quarter" idx="12"/>
          </p:nvPr>
        </p:nvSpPr>
        <p:spPr/>
        <p:txBody>
          <a:bodyPr/>
          <a:lstStyle/>
          <a:p>
            <a:fld id="{A084D829-E6B2-9843-B853-29A73A169CD6}" type="slidenum">
              <a:rPr lang="en-US" smtClean="0"/>
              <a:t>‹#›</a:t>
            </a:fld>
            <a:endParaRPr lang="en-US"/>
          </a:p>
        </p:txBody>
      </p:sp>
    </p:spTree>
    <p:extLst>
      <p:ext uri="{BB962C8B-B14F-4D97-AF65-F5344CB8AC3E}">
        <p14:creationId xmlns:p14="http://schemas.microsoft.com/office/powerpoint/2010/main" val="2912221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360FD-4731-A652-971B-3C6A959399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450F42-3183-6955-3E3E-E98AEEAF84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40BAD7-7351-5CBB-E103-D6ECF619FF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CD1C98-182C-DB7F-2414-C890D3232F42}"/>
              </a:ext>
            </a:extLst>
          </p:cNvPr>
          <p:cNvSpPr>
            <a:spLocks noGrp="1"/>
          </p:cNvSpPr>
          <p:nvPr>
            <p:ph type="dt" sz="half" idx="10"/>
          </p:nvPr>
        </p:nvSpPr>
        <p:spPr/>
        <p:txBody>
          <a:bodyPr/>
          <a:lstStyle/>
          <a:p>
            <a:fld id="{88F45741-23CC-7642-A60D-29CBA0B98FD9}" type="datetimeFigureOut">
              <a:rPr lang="en-US" smtClean="0"/>
              <a:t>3/2/26</a:t>
            </a:fld>
            <a:endParaRPr lang="en-US"/>
          </a:p>
        </p:txBody>
      </p:sp>
      <p:sp>
        <p:nvSpPr>
          <p:cNvPr id="6" name="Footer Placeholder 5">
            <a:extLst>
              <a:ext uri="{FF2B5EF4-FFF2-40B4-BE49-F238E27FC236}">
                <a16:creationId xmlns:a16="http://schemas.microsoft.com/office/drawing/2014/main" id="{F63EC53E-F9EE-BD53-CA0A-77AFEC9613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F5A026-E385-625D-B37B-7BF943FCDF0E}"/>
              </a:ext>
            </a:extLst>
          </p:cNvPr>
          <p:cNvSpPr>
            <a:spLocks noGrp="1"/>
          </p:cNvSpPr>
          <p:nvPr>
            <p:ph type="sldNum" sz="quarter" idx="12"/>
          </p:nvPr>
        </p:nvSpPr>
        <p:spPr/>
        <p:txBody>
          <a:bodyPr/>
          <a:lstStyle/>
          <a:p>
            <a:fld id="{A084D829-E6B2-9843-B853-29A73A169CD6}" type="slidenum">
              <a:rPr lang="en-US" smtClean="0"/>
              <a:t>‹#›</a:t>
            </a:fld>
            <a:endParaRPr lang="en-US"/>
          </a:p>
        </p:txBody>
      </p:sp>
    </p:spTree>
    <p:extLst>
      <p:ext uri="{BB962C8B-B14F-4D97-AF65-F5344CB8AC3E}">
        <p14:creationId xmlns:p14="http://schemas.microsoft.com/office/powerpoint/2010/main" val="3593361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C5EC5-3BA4-46C2-BA4C-BC0DE62F09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8446A7D-9BCE-2F08-A976-9CD0CDA288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E6143EB-12CA-A688-A766-48BD3CDCE3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0874AE-BF04-4679-9972-67E7F14609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478BFD-15F4-84B8-05C1-1C3C06F019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E876F7-0C81-3D69-8E93-547ADD38A12C}"/>
              </a:ext>
            </a:extLst>
          </p:cNvPr>
          <p:cNvSpPr>
            <a:spLocks noGrp="1"/>
          </p:cNvSpPr>
          <p:nvPr>
            <p:ph type="dt" sz="half" idx="10"/>
          </p:nvPr>
        </p:nvSpPr>
        <p:spPr/>
        <p:txBody>
          <a:bodyPr/>
          <a:lstStyle/>
          <a:p>
            <a:fld id="{88F45741-23CC-7642-A60D-29CBA0B98FD9}" type="datetimeFigureOut">
              <a:rPr lang="en-US" smtClean="0"/>
              <a:t>3/2/26</a:t>
            </a:fld>
            <a:endParaRPr lang="en-US"/>
          </a:p>
        </p:txBody>
      </p:sp>
      <p:sp>
        <p:nvSpPr>
          <p:cNvPr id="8" name="Footer Placeholder 7">
            <a:extLst>
              <a:ext uri="{FF2B5EF4-FFF2-40B4-BE49-F238E27FC236}">
                <a16:creationId xmlns:a16="http://schemas.microsoft.com/office/drawing/2014/main" id="{A734B64D-7066-86E0-AF62-1A14B9F67DF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DEFF8F-479A-EBBA-014C-C4D932C36E07}"/>
              </a:ext>
            </a:extLst>
          </p:cNvPr>
          <p:cNvSpPr>
            <a:spLocks noGrp="1"/>
          </p:cNvSpPr>
          <p:nvPr>
            <p:ph type="sldNum" sz="quarter" idx="12"/>
          </p:nvPr>
        </p:nvSpPr>
        <p:spPr/>
        <p:txBody>
          <a:bodyPr/>
          <a:lstStyle/>
          <a:p>
            <a:fld id="{A084D829-E6B2-9843-B853-29A73A169CD6}" type="slidenum">
              <a:rPr lang="en-US" smtClean="0"/>
              <a:t>‹#›</a:t>
            </a:fld>
            <a:endParaRPr lang="en-US"/>
          </a:p>
        </p:txBody>
      </p:sp>
    </p:spTree>
    <p:extLst>
      <p:ext uri="{BB962C8B-B14F-4D97-AF65-F5344CB8AC3E}">
        <p14:creationId xmlns:p14="http://schemas.microsoft.com/office/powerpoint/2010/main" val="4249940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9C9DF-D682-D394-3C11-32874B980EB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AE2BD00-4AC7-926A-3923-8B95FF3FA91C}"/>
              </a:ext>
            </a:extLst>
          </p:cNvPr>
          <p:cNvSpPr>
            <a:spLocks noGrp="1"/>
          </p:cNvSpPr>
          <p:nvPr>
            <p:ph type="dt" sz="half" idx="10"/>
          </p:nvPr>
        </p:nvSpPr>
        <p:spPr/>
        <p:txBody>
          <a:bodyPr/>
          <a:lstStyle/>
          <a:p>
            <a:fld id="{88F45741-23CC-7642-A60D-29CBA0B98FD9}" type="datetimeFigureOut">
              <a:rPr lang="en-US" smtClean="0"/>
              <a:t>3/2/26</a:t>
            </a:fld>
            <a:endParaRPr lang="en-US"/>
          </a:p>
        </p:txBody>
      </p:sp>
      <p:sp>
        <p:nvSpPr>
          <p:cNvPr id="4" name="Footer Placeholder 3">
            <a:extLst>
              <a:ext uri="{FF2B5EF4-FFF2-40B4-BE49-F238E27FC236}">
                <a16:creationId xmlns:a16="http://schemas.microsoft.com/office/drawing/2014/main" id="{C63721EF-EDDF-3615-C526-56C69054FC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30AF71-7CDB-2E89-FE1E-38DADA56937F}"/>
              </a:ext>
            </a:extLst>
          </p:cNvPr>
          <p:cNvSpPr>
            <a:spLocks noGrp="1"/>
          </p:cNvSpPr>
          <p:nvPr>
            <p:ph type="sldNum" sz="quarter" idx="12"/>
          </p:nvPr>
        </p:nvSpPr>
        <p:spPr/>
        <p:txBody>
          <a:bodyPr/>
          <a:lstStyle/>
          <a:p>
            <a:fld id="{A084D829-E6B2-9843-B853-29A73A169CD6}" type="slidenum">
              <a:rPr lang="en-US" smtClean="0"/>
              <a:t>‹#›</a:t>
            </a:fld>
            <a:endParaRPr lang="en-US"/>
          </a:p>
        </p:txBody>
      </p:sp>
    </p:spTree>
    <p:extLst>
      <p:ext uri="{BB962C8B-B14F-4D97-AF65-F5344CB8AC3E}">
        <p14:creationId xmlns:p14="http://schemas.microsoft.com/office/powerpoint/2010/main" val="3133677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0D6113-6E39-DF27-BD47-89FBAEF58589}"/>
              </a:ext>
            </a:extLst>
          </p:cNvPr>
          <p:cNvSpPr>
            <a:spLocks noGrp="1"/>
          </p:cNvSpPr>
          <p:nvPr>
            <p:ph type="dt" sz="half" idx="10"/>
          </p:nvPr>
        </p:nvSpPr>
        <p:spPr/>
        <p:txBody>
          <a:bodyPr/>
          <a:lstStyle/>
          <a:p>
            <a:fld id="{88F45741-23CC-7642-A60D-29CBA0B98FD9}" type="datetimeFigureOut">
              <a:rPr lang="en-US" smtClean="0"/>
              <a:t>3/2/26</a:t>
            </a:fld>
            <a:endParaRPr lang="en-US"/>
          </a:p>
        </p:txBody>
      </p:sp>
      <p:sp>
        <p:nvSpPr>
          <p:cNvPr id="3" name="Footer Placeholder 2">
            <a:extLst>
              <a:ext uri="{FF2B5EF4-FFF2-40B4-BE49-F238E27FC236}">
                <a16:creationId xmlns:a16="http://schemas.microsoft.com/office/drawing/2014/main" id="{082DB603-70C4-3766-F4F9-A8730DD966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DF0E98F-DA7B-EF9A-5BD3-AB35809337ED}"/>
              </a:ext>
            </a:extLst>
          </p:cNvPr>
          <p:cNvSpPr>
            <a:spLocks noGrp="1"/>
          </p:cNvSpPr>
          <p:nvPr>
            <p:ph type="sldNum" sz="quarter" idx="12"/>
          </p:nvPr>
        </p:nvSpPr>
        <p:spPr/>
        <p:txBody>
          <a:bodyPr/>
          <a:lstStyle/>
          <a:p>
            <a:fld id="{A084D829-E6B2-9843-B853-29A73A169CD6}" type="slidenum">
              <a:rPr lang="en-US" smtClean="0"/>
              <a:t>‹#›</a:t>
            </a:fld>
            <a:endParaRPr lang="en-US"/>
          </a:p>
        </p:txBody>
      </p:sp>
    </p:spTree>
    <p:extLst>
      <p:ext uri="{BB962C8B-B14F-4D97-AF65-F5344CB8AC3E}">
        <p14:creationId xmlns:p14="http://schemas.microsoft.com/office/powerpoint/2010/main" val="1703117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EEEDB-00C7-3F9B-3FFF-B988954A3C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AE14B2-E85A-C7F2-9BF5-0F7B3A6961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4C5654-D418-4327-44D8-F4F49AA692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6AB2E4-2F90-36E9-0B17-7B65517BA178}"/>
              </a:ext>
            </a:extLst>
          </p:cNvPr>
          <p:cNvSpPr>
            <a:spLocks noGrp="1"/>
          </p:cNvSpPr>
          <p:nvPr>
            <p:ph type="dt" sz="half" idx="10"/>
          </p:nvPr>
        </p:nvSpPr>
        <p:spPr/>
        <p:txBody>
          <a:bodyPr/>
          <a:lstStyle/>
          <a:p>
            <a:fld id="{88F45741-23CC-7642-A60D-29CBA0B98FD9}" type="datetimeFigureOut">
              <a:rPr lang="en-US" smtClean="0"/>
              <a:t>3/2/26</a:t>
            </a:fld>
            <a:endParaRPr lang="en-US"/>
          </a:p>
        </p:txBody>
      </p:sp>
      <p:sp>
        <p:nvSpPr>
          <p:cNvPr id="6" name="Footer Placeholder 5">
            <a:extLst>
              <a:ext uri="{FF2B5EF4-FFF2-40B4-BE49-F238E27FC236}">
                <a16:creationId xmlns:a16="http://schemas.microsoft.com/office/drawing/2014/main" id="{7D309434-4475-D6BE-C642-898FD0F76E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E0C419-B68D-125A-9193-A2242AD08D45}"/>
              </a:ext>
            </a:extLst>
          </p:cNvPr>
          <p:cNvSpPr>
            <a:spLocks noGrp="1"/>
          </p:cNvSpPr>
          <p:nvPr>
            <p:ph type="sldNum" sz="quarter" idx="12"/>
          </p:nvPr>
        </p:nvSpPr>
        <p:spPr/>
        <p:txBody>
          <a:bodyPr/>
          <a:lstStyle/>
          <a:p>
            <a:fld id="{A084D829-E6B2-9843-B853-29A73A169CD6}" type="slidenum">
              <a:rPr lang="en-US" smtClean="0"/>
              <a:t>‹#›</a:t>
            </a:fld>
            <a:endParaRPr lang="en-US"/>
          </a:p>
        </p:txBody>
      </p:sp>
    </p:spTree>
    <p:extLst>
      <p:ext uri="{BB962C8B-B14F-4D97-AF65-F5344CB8AC3E}">
        <p14:creationId xmlns:p14="http://schemas.microsoft.com/office/powerpoint/2010/main" val="4161802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801FE-E00A-8F81-9A58-ABAF4343B8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4054F26-0FEA-D8BB-76B1-EB81967E0B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8B6C72-BA4B-AE8C-B504-896D798A95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D91463-3D60-FD38-5199-94B25B13A123}"/>
              </a:ext>
            </a:extLst>
          </p:cNvPr>
          <p:cNvSpPr>
            <a:spLocks noGrp="1"/>
          </p:cNvSpPr>
          <p:nvPr>
            <p:ph type="dt" sz="half" idx="10"/>
          </p:nvPr>
        </p:nvSpPr>
        <p:spPr/>
        <p:txBody>
          <a:bodyPr/>
          <a:lstStyle/>
          <a:p>
            <a:fld id="{88F45741-23CC-7642-A60D-29CBA0B98FD9}" type="datetimeFigureOut">
              <a:rPr lang="en-US" smtClean="0"/>
              <a:t>3/2/26</a:t>
            </a:fld>
            <a:endParaRPr lang="en-US"/>
          </a:p>
        </p:txBody>
      </p:sp>
      <p:sp>
        <p:nvSpPr>
          <p:cNvPr id="6" name="Footer Placeholder 5">
            <a:extLst>
              <a:ext uri="{FF2B5EF4-FFF2-40B4-BE49-F238E27FC236}">
                <a16:creationId xmlns:a16="http://schemas.microsoft.com/office/drawing/2014/main" id="{5817E9BF-CF76-8366-426C-0490CD65F3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8FFE3A-F7D8-3AD0-52B6-7EB52CFDA3C3}"/>
              </a:ext>
            </a:extLst>
          </p:cNvPr>
          <p:cNvSpPr>
            <a:spLocks noGrp="1"/>
          </p:cNvSpPr>
          <p:nvPr>
            <p:ph type="sldNum" sz="quarter" idx="12"/>
          </p:nvPr>
        </p:nvSpPr>
        <p:spPr/>
        <p:txBody>
          <a:bodyPr/>
          <a:lstStyle/>
          <a:p>
            <a:fld id="{A084D829-E6B2-9843-B853-29A73A169CD6}" type="slidenum">
              <a:rPr lang="en-US" smtClean="0"/>
              <a:t>‹#›</a:t>
            </a:fld>
            <a:endParaRPr lang="en-US"/>
          </a:p>
        </p:txBody>
      </p:sp>
    </p:spTree>
    <p:extLst>
      <p:ext uri="{BB962C8B-B14F-4D97-AF65-F5344CB8AC3E}">
        <p14:creationId xmlns:p14="http://schemas.microsoft.com/office/powerpoint/2010/main" val="3973491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BC5F5-ED27-52D2-5383-A43A5B5953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A0593E-5F7E-2055-20BB-9198DAD275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BC4FE0-6EBC-B8E3-345D-27BBECAF6B51}"/>
              </a:ext>
            </a:extLst>
          </p:cNvPr>
          <p:cNvSpPr>
            <a:spLocks noGrp="1"/>
          </p:cNvSpPr>
          <p:nvPr>
            <p:ph type="dt" sz="half" idx="10"/>
          </p:nvPr>
        </p:nvSpPr>
        <p:spPr/>
        <p:txBody>
          <a:bodyPr/>
          <a:lstStyle/>
          <a:p>
            <a:fld id="{88F45741-23CC-7642-A60D-29CBA0B98FD9}" type="datetimeFigureOut">
              <a:rPr lang="en-US" smtClean="0"/>
              <a:t>3/2/26</a:t>
            </a:fld>
            <a:endParaRPr lang="en-US"/>
          </a:p>
        </p:txBody>
      </p:sp>
      <p:sp>
        <p:nvSpPr>
          <p:cNvPr id="5" name="Footer Placeholder 4">
            <a:extLst>
              <a:ext uri="{FF2B5EF4-FFF2-40B4-BE49-F238E27FC236}">
                <a16:creationId xmlns:a16="http://schemas.microsoft.com/office/drawing/2014/main" id="{F75C29F6-8AFE-14FB-7E56-C6FFC793BA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84EA18-1238-E40F-127B-2A7CFF18020A}"/>
              </a:ext>
            </a:extLst>
          </p:cNvPr>
          <p:cNvSpPr>
            <a:spLocks noGrp="1"/>
          </p:cNvSpPr>
          <p:nvPr>
            <p:ph type="sldNum" sz="quarter" idx="12"/>
          </p:nvPr>
        </p:nvSpPr>
        <p:spPr/>
        <p:txBody>
          <a:bodyPr/>
          <a:lstStyle/>
          <a:p>
            <a:fld id="{A084D829-E6B2-9843-B853-29A73A169CD6}" type="slidenum">
              <a:rPr lang="en-US" smtClean="0"/>
              <a:t>‹#›</a:t>
            </a:fld>
            <a:endParaRPr lang="en-US"/>
          </a:p>
        </p:txBody>
      </p:sp>
    </p:spTree>
    <p:extLst>
      <p:ext uri="{BB962C8B-B14F-4D97-AF65-F5344CB8AC3E}">
        <p14:creationId xmlns:p14="http://schemas.microsoft.com/office/powerpoint/2010/main" val="2386190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AEA68D-0BF6-1C17-A85B-2D3C55474B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78830C-F0AD-26B2-0210-A3321DACAC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2CA5CC-028B-8D88-B98B-19C3DAEA6DBB}"/>
              </a:ext>
            </a:extLst>
          </p:cNvPr>
          <p:cNvSpPr>
            <a:spLocks noGrp="1"/>
          </p:cNvSpPr>
          <p:nvPr>
            <p:ph type="dt" sz="half" idx="10"/>
          </p:nvPr>
        </p:nvSpPr>
        <p:spPr/>
        <p:txBody>
          <a:bodyPr/>
          <a:lstStyle/>
          <a:p>
            <a:fld id="{88F45741-23CC-7642-A60D-29CBA0B98FD9}" type="datetimeFigureOut">
              <a:rPr lang="en-US" smtClean="0"/>
              <a:t>3/2/26</a:t>
            </a:fld>
            <a:endParaRPr lang="en-US"/>
          </a:p>
        </p:txBody>
      </p:sp>
      <p:sp>
        <p:nvSpPr>
          <p:cNvPr id="5" name="Footer Placeholder 4">
            <a:extLst>
              <a:ext uri="{FF2B5EF4-FFF2-40B4-BE49-F238E27FC236}">
                <a16:creationId xmlns:a16="http://schemas.microsoft.com/office/drawing/2014/main" id="{B391DA8F-CBFE-BE04-528D-B65AB54380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851061-CC2F-4131-9B17-B33EE24C1C54}"/>
              </a:ext>
            </a:extLst>
          </p:cNvPr>
          <p:cNvSpPr>
            <a:spLocks noGrp="1"/>
          </p:cNvSpPr>
          <p:nvPr>
            <p:ph type="sldNum" sz="quarter" idx="12"/>
          </p:nvPr>
        </p:nvSpPr>
        <p:spPr/>
        <p:txBody>
          <a:bodyPr/>
          <a:lstStyle/>
          <a:p>
            <a:fld id="{A084D829-E6B2-9843-B853-29A73A169CD6}" type="slidenum">
              <a:rPr lang="en-US" smtClean="0"/>
              <a:t>‹#›</a:t>
            </a:fld>
            <a:endParaRPr lang="en-US"/>
          </a:p>
        </p:txBody>
      </p:sp>
    </p:spTree>
    <p:extLst>
      <p:ext uri="{BB962C8B-B14F-4D97-AF65-F5344CB8AC3E}">
        <p14:creationId xmlns:p14="http://schemas.microsoft.com/office/powerpoint/2010/main" val="2007719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CA48FE-E90F-62B2-525A-0C1DC2E796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CDAEE8-D0D6-9A6B-01F0-463C24D94D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445DD7-43A0-26C3-6778-434CE83DF7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8F45741-23CC-7642-A60D-29CBA0B98FD9}" type="datetimeFigureOut">
              <a:rPr lang="en-US" smtClean="0"/>
              <a:t>3/2/26</a:t>
            </a:fld>
            <a:endParaRPr lang="en-US"/>
          </a:p>
        </p:txBody>
      </p:sp>
      <p:sp>
        <p:nvSpPr>
          <p:cNvPr id="5" name="Footer Placeholder 4">
            <a:extLst>
              <a:ext uri="{FF2B5EF4-FFF2-40B4-BE49-F238E27FC236}">
                <a16:creationId xmlns:a16="http://schemas.microsoft.com/office/drawing/2014/main" id="{5C071D17-21CA-1D27-B7BC-4168D524AB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BD27C32-A401-8B65-5F94-C66E930D3A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084D829-E6B2-9843-B853-29A73A169CD6}" type="slidenum">
              <a:rPr lang="en-US" smtClean="0"/>
              <a:t>‹#›</a:t>
            </a:fld>
            <a:endParaRPr lang="en-US"/>
          </a:p>
        </p:txBody>
      </p:sp>
    </p:spTree>
    <p:extLst>
      <p:ext uri="{BB962C8B-B14F-4D97-AF65-F5344CB8AC3E}">
        <p14:creationId xmlns:p14="http://schemas.microsoft.com/office/powerpoint/2010/main" val="41911369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0F24ADA-D9F8-D50F-149C-B53254CFDD9C}"/>
              </a:ext>
            </a:extLst>
          </p:cNvPr>
          <p:cNvSpPr>
            <a:spLocks noGrp="1"/>
          </p:cNvSpPr>
          <p:nvPr>
            <p:ph type="subTitle" idx="1"/>
          </p:nvPr>
        </p:nvSpPr>
        <p:spPr>
          <a:xfrm>
            <a:off x="1298448" y="3981664"/>
            <a:ext cx="9595104" cy="969962"/>
          </a:xfrm>
        </p:spPr>
        <p:txBody>
          <a:bodyPr lIns="0" tIns="0" rIns="0" bIns="0" anchor="ctr">
            <a:noAutofit/>
          </a:bodyPr>
          <a:lstStyle/>
          <a:p>
            <a:r>
              <a:rPr lang="en-US" sz="7200" b="1" dirty="0">
                <a:solidFill>
                  <a:srgbClr val="EDE5D9"/>
                </a:solidFill>
                <a:latin typeface="Arial" panose="020B0604020202020204" pitchFamily="34" charset="0"/>
                <a:cs typeface="Arial" panose="020B0604020202020204" pitchFamily="34" charset="0"/>
              </a:rPr>
              <a:t>BOARD OF REGENTS</a:t>
            </a:r>
          </a:p>
        </p:txBody>
      </p:sp>
      <p:sp>
        <p:nvSpPr>
          <p:cNvPr id="4" name="Rectangle 3">
            <a:extLst>
              <a:ext uri="{FF2B5EF4-FFF2-40B4-BE49-F238E27FC236}">
                <a16:creationId xmlns:a16="http://schemas.microsoft.com/office/drawing/2014/main" id="{7ED05ACE-CF78-EEF6-1CEB-F571F1A3E6E4}"/>
              </a:ext>
            </a:extLst>
          </p:cNvPr>
          <p:cNvSpPr/>
          <p:nvPr/>
        </p:nvSpPr>
        <p:spPr>
          <a:xfrm>
            <a:off x="3504000" y="3425548"/>
            <a:ext cx="5184000" cy="360000"/>
          </a:xfrm>
          <a:prstGeom prst="rect">
            <a:avLst/>
          </a:prstGeom>
          <a:solidFill>
            <a:srgbClr val="8626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154B01-1CF0-69BF-14DD-6EBA00FBA3C6}"/>
              </a:ext>
            </a:extLst>
          </p:cNvPr>
          <p:cNvSpPr>
            <a:spLocks noGrp="1"/>
          </p:cNvSpPr>
          <p:nvPr>
            <p:ph type="ctrTitle"/>
          </p:nvPr>
        </p:nvSpPr>
        <p:spPr>
          <a:xfrm>
            <a:off x="3297766" y="3458772"/>
            <a:ext cx="5687907" cy="326776"/>
          </a:xfrm>
        </p:spPr>
        <p:txBody>
          <a:bodyPr wrap="none" lIns="72000" anchor="ctr" anchorCtr="1">
            <a:noAutofit/>
          </a:bodyPr>
          <a:lstStyle/>
          <a:p>
            <a:pPr fontAlgn="ctr">
              <a:spcBef>
                <a:spcPts val="0"/>
              </a:spcBef>
            </a:pPr>
            <a:r>
              <a:rPr lang="en-US" sz="2400" b="1" spc="600" dirty="0">
                <a:solidFill>
                  <a:srgbClr val="EDE5D9"/>
                </a:solidFill>
                <a:latin typeface="Arial" panose="020B0604020202020204" pitchFamily="34" charset="0"/>
                <a:cs typeface="Arial" panose="020B0604020202020204" pitchFamily="34" charset="0"/>
              </a:rPr>
              <a:t>INTRODUCTION TO THE</a:t>
            </a:r>
          </a:p>
        </p:txBody>
      </p:sp>
      <p:pic>
        <p:nvPicPr>
          <p:cNvPr id="6" name="Picture 5">
            <a:extLst>
              <a:ext uri="{FF2B5EF4-FFF2-40B4-BE49-F238E27FC236}">
                <a16:creationId xmlns:a16="http://schemas.microsoft.com/office/drawing/2014/main" id="{C4E830E9-5165-5245-C05B-47C544B72BFA}"/>
              </a:ext>
            </a:extLst>
          </p:cNvPr>
          <p:cNvPicPr>
            <a:picLocks noChangeAspect="1"/>
          </p:cNvPicPr>
          <p:nvPr/>
        </p:nvPicPr>
        <p:blipFill>
          <a:blip r:embed="rId4"/>
          <a:stretch>
            <a:fillRect/>
          </a:stretch>
        </p:blipFill>
        <p:spPr>
          <a:xfrm>
            <a:off x="5088278" y="1803218"/>
            <a:ext cx="2015444" cy="1201123"/>
          </a:xfrm>
          <a:prstGeom prst="rect">
            <a:avLst/>
          </a:prstGeom>
        </p:spPr>
      </p:pic>
    </p:spTree>
    <p:extLst>
      <p:ext uri="{BB962C8B-B14F-4D97-AF65-F5344CB8AC3E}">
        <p14:creationId xmlns:p14="http://schemas.microsoft.com/office/powerpoint/2010/main" val="768849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1DF8844-FFCD-6446-BE9B-B3ADF1FB5F8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78E9770-82EB-9B54-E9BF-01504B722028}"/>
              </a:ext>
            </a:extLst>
          </p:cNvPr>
          <p:cNvSpPr>
            <a:spLocks noGrp="1"/>
          </p:cNvSpPr>
          <p:nvPr>
            <p:ph type="subTitle" idx="1"/>
          </p:nvPr>
        </p:nvSpPr>
        <p:spPr>
          <a:xfrm>
            <a:off x="453390" y="387130"/>
            <a:ext cx="11285220" cy="876822"/>
          </a:xfrm>
        </p:spPr>
        <p:txBody>
          <a:bodyPr lIns="0" tIns="0" rIns="0" bIns="0" anchor="ctr">
            <a:noAutofit/>
          </a:bodyPr>
          <a:lstStyle/>
          <a:p>
            <a:pPr algn="l">
              <a:lnSpc>
                <a:spcPct val="80000"/>
              </a:lnSpc>
              <a:spcBef>
                <a:spcPts val="0"/>
              </a:spcBef>
            </a:pPr>
            <a:r>
              <a:rPr lang="en-US" sz="4600" b="1" dirty="0">
                <a:solidFill>
                  <a:srgbClr val="862633"/>
                </a:solidFill>
                <a:latin typeface="Arial" panose="020B0604020202020204" pitchFamily="34" charset="0"/>
                <a:cs typeface="Arial" panose="020B0604020202020204" pitchFamily="34" charset="0"/>
              </a:rPr>
              <a:t>BICAMERAL GOVERNANCE SYSTEM</a:t>
            </a:r>
          </a:p>
        </p:txBody>
      </p:sp>
      <p:sp>
        <p:nvSpPr>
          <p:cNvPr id="7" name="TextBox 6">
            <a:extLst>
              <a:ext uri="{FF2B5EF4-FFF2-40B4-BE49-F238E27FC236}">
                <a16:creationId xmlns:a16="http://schemas.microsoft.com/office/drawing/2014/main" id="{7BC3C622-F307-2BE6-A2A8-ED5ACD658A12}"/>
              </a:ext>
            </a:extLst>
          </p:cNvPr>
          <p:cNvSpPr txBox="1"/>
          <p:nvPr/>
        </p:nvSpPr>
        <p:spPr>
          <a:xfrm>
            <a:off x="440602" y="1308477"/>
            <a:ext cx="11285220" cy="3385542"/>
          </a:xfrm>
          <a:prstGeom prst="rect">
            <a:avLst/>
          </a:prstGeom>
          <a:noFill/>
        </p:spPr>
        <p:txBody>
          <a:bodyPr wrap="square" lIns="0" tIns="0" rIns="0" bIns="0" rtlCol="0">
            <a:noAutofit/>
          </a:bodyPr>
          <a:lstStyle/>
          <a:p>
            <a:pPr marL="385200" lvl="1" indent="-349200">
              <a:lnSpc>
                <a:spcPct val="85000"/>
              </a:lnSpc>
              <a:spcAft>
                <a:spcPts val="1200"/>
              </a:spcAft>
              <a:buFont typeface="Arial" panose="020B0604020202020204" pitchFamily="34" charset="0"/>
              <a:buChar char="•"/>
            </a:pPr>
            <a:r>
              <a:rPr lang="en-US" sz="2600" dirty="0">
                <a:solidFill>
                  <a:srgbClr val="231F20"/>
                </a:solidFill>
              </a:rPr>
              <a:t>The </a:t>
            </a:r>
            <a:r>
              <a:rPr lang="en-US" sz="2600" i="1" dirty="0">
                <a:solidFill>
                  <a:srgbClr val="231F20"/>
                </a:solidFill>
              </a:rPr>
              <a:t>Memorial University Act </a:t>
            </a:r>
            <a:r>
              <a:rPr lang="en-US" sz="2600" dirty="0">
                <a:solidFill>
                  <a:srgbClr val="231F20"/>
                </a:solidFill>
              </a:rPr>
              <a:t>outlines the areas of responsibility for Senate and the Board of Regents </a:t>
            </a:r>
          </a:p>
          <a:p>
            <a:pPr marL="385200" lvl="1" indent="-349200">
              <a:lnSpc>
                <a:spcPct val="85000"/>
              </a:lnSpc>
              <a:spcAft>
                <a:spcPts val="1200"/>
              </a:spcAft>
              <a:buFont typeface="Arial" panose="020B0604020202020204" pitchFamily="34" charset="0"/>
              <a:buChar char="•"/>
            </a:pPr>
            <a:r>
              <a:rPr lang="en-US" sz="2600" dirty="0">
                <a:solidFill>
                  <a:srgbClr val="231F20"/>
                </a:solidFill>
              </a:rPr>
              <a:t>The Board of Regents is generally charged with the </a:t>
            </a:r>
            <a:r>
              <a:rPr lang="en-US" sz="2600" i="1" dirty="0">
                <a:solidFill>
                  <a:srgbClr val="231F20"/>
                </a:solidFill>
              </a:rPr>
              <a:t>“management, administration and control of the property, revenue, business and affairs of the University” 	</a:t>
            </a:r>
          </a:p>
          <a:p>
            <a:pPr marL="385200" lvl="1" indent="-349200">
              <a:lnSpc>
                <a:spcPct val="85000"/>
              </a:lnSpc>
              <a:spcAft>
                <a:spcPts val="1200"/>
              </a:spcAft>
              <a:buFont typeface="Arial" panose="020B0604020202020204" pitchFamily="34" charset="0"/>
              <a:buChar char="•"/>
            </a:pPr>
            <a:r>
              <a:rPr lang="en-US" sz="2600" dirty="0">
                <a:solidFill>
                  <a:srgbClr val="231F20"/>
                </a:solidFill>
              </a:rPr>
              <a:t>The Senate has </a:t>
            </a:r>
            <a:r>
              <a:rPr lang="en-US" sz="2600" i="1" dirty="0">
                <a:solidFill>
                  <a:srgbClr val="231F20"/>
                </a:solidFill>
              </a:rPr>
              <a:t>“general charge of all matters of an academic character” </a:t>
            </a:r>
            <a:r>
              <a:rPr lang="en-US" sz="2800" dirty="0">
                <a:solidFill>
                  <a:srgbClr val="231F20"/>
                </a:solidFill>
              </a:rPr>
              <a:t>								</a:t>
            </a:r>
          </a:p>
          <a:p>
            <a:pPr marL="385200" indent="-349200"/>
            <a:endParaRPr lang="en-US" dirty="0">
              <a:solidFill>
                <a:srgbClr val="231F20"/>
              </a:solidFill>
            </a:endParaRPr>
          </a:p>
        </p:txBody>
      </p:sp>
    </p:spTree>
    <p:extLst>
      <p:ext uri="{BB962C8B-B14F-4D97-AF65-F5344CB8AC3E}">
        <p14:creationId xmlns:p14="http://schemas.microsoft.com/office/powerpoint/2010/main" val="2482613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1DF8844-FFCD-6446-BE9B-B3ADF1FB5F8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78E9770-82EB-9B54-E9BF-01504B722028}"/>
              </a:ext>
            </a:extLst>
          </p:cNvPr>
          <p:cNvSpPr>
            <a:spLocks noGrp="1"/>
          </p:cNvSpPr>
          <p:nvPr>
            <p:ph type="subTitle" idx="1"/>
          </p:nvPr>
        </p:nvSpPr>
        <p:spPr>
          <a:xfrm>
            <a:off x="478966" y="387130"/>
            <a:ext cx="11285220" cy="876822"/>
          </a:xfrm>
        </p:spPr>
        <p:txBody>
          <a:bodyPr lIns="0" tIns="0" rIns="0" bIns="0" anchor="ctr">
            <a:noAutofit/>
          </a:bodyPr>
          <a:lstStyle/>
          <a:p>
            <a:pPr algn="l">
              <a:lnSpc>
                <a:spcPct val="80000"/>
              </a:lnSpc>
              <a:spcBef>
                <a:spcPts val="0"/>
              </a:spcBef>
            </a:pPr>
            <a:r>
              <a:rPr lang="en-US" sz="4600" b="1" dirty="0">
                <a:solidFill>
                  <a:srgbClr val="862633"/>
                </a:solidFill>
                <a:latin typeface="Arial" panose="020B0604020202020204" pitchFamily="34" charset="0"/>
                <a:cs typeface="Arial" panose="020B0604020202020204" pitchFamily="34" charset="0"/>
              </a:rPr>
              <a:t>THE BOARD-SENATE RELATIONSHIP</a:t>
            </a:r>
          </a:p>
        </p:txBody>
      </p:sp>
      <p:sp>
        <p:nvSpPr>
          <p:cNvPr id="7" name="TextBox 6">
            <a:extLst>
              <a:ext uri="{FF2B5EF4-FFF2-40B4-BE49-F238E27FC236}">
                <a16:creationId xmlns:a16="http://schemas.microsoft.com/office/drawing/2014/main" id="{7BC3C622-F307-2BE6-A2A8-ED5ACD658A12}"/>
              </a:ext>
            </a:extLst>
          </p:cNvPr>
          <p:cNvSpPr txBox="1"/>
          <p:nvPr/>
        </p:nvSpPr>
        <p:spPr>
          <a:xfrm>
            <a:off x="440602" y="1314997"/>
            <a:ext cx="11285220" cy="1843839"/>
          </a:xfrm>
          <a:prstGeom prst="rect">
            <a:avLst/>
          </a:prstGeom>
          <a:noFill/>
        </p:spPr>
        <p:txBody>
          <a:bodyPr wrap="square" lIns="0" tIns="0" rIns="0" bIns="0" rtlCol="0">
            <a:noAutofit/>
          </a:bodyPr>
          <a:lstStyle/>
          <a:p>
            <a:pPr marL="385200" lvl="1" indent="-349200">
              <a:lnSpc>
                <a:spcPct val="85000"/>
              </a:lnSpc>
              <a:spcAft>
                <a:spcPts val="1200"/>
              </a:spcAft>
              <a:buFont typeface="Arial" panose="020B0604020202020204" pitchFamily="34" charset="0"/>
              <a:buChar char="•"/>
            </a:pPr>
            <a:r>
              <a:rPr lang="en-US" sz="2600" dirty="0">
                <a:solidFill>
                  <a:srgbClr val="231F20"/>
                </a:solidFill>
              </a:rPr>
              <a:t>Operate independently​</a:t>
            </a:r>
          </a:p>
          <a:p>
            <a:pPr marL="385200" lvl="1" indent="-349200">
              <a:lnSpc>
                <a:spcPct val="85000"/>
              </a:lnSpc>
              <a:spcAft>
                <a:spcPts val="1200"/>
              </a:spcAft>
              <a:buFont typeface="Arial" panose="020B0604020202020204" pitchFamily="34" charset="0"/>
              <a:buChar char="•"/>
            </a:pPr>
            <a:r>
              <a:rPr lang="en-US" sz="2600" dirty="0">
                <a:solidFill>
                  <a:srgbClr val="231F20"/>
                </a:solidFill>
              </a:rPr>
              <a:t>Work within the bi-cameral governance system to each deliver on their responsibilities under the Act​</a:t>
            </a:r>
          </a:p>
          <a:p>
            <a:pPr marL="385200" lvl="1" indent="-349200">
              <a:lnSpc>
                <a:spcPct val="85000"/>
              </a:lnSpc>
              <a:spcAft>
                <a:spcPts val="1200"/>
              </a:spcAft>
              <a:buFont typeface="Arial" panose="020B0604020202020204" pitchFamily="34" charset="0"/>
              <a:buChar char="•"/>
            </a:pPr>
            <a:r>
              <a:rPr lang="en-US" sz="2600" dirty="0">
                <a:solidFill>
                  <a:srgbClr val="231F20"/>
                </a:solidFill>
              </a:rPr>
              <a:t>Areas of overlap exist	</a:t>
            </a:r>
            <a:r>
              <a:rPr lang="en-US" sz="2800" dirty="0">
                <a:solidFill>
                  <a:srgbClr val="231F20"/>
                </a:solidFill>
              </a:rPr>
              <a:t>						</a:t>
            </a:r>
          </a:p>
          <a:p>
            <a:pPr marL="385200" indent="-349200"/>
            <a:endParaRPr lang="en-US" dirty="0">
              <a:solidFill>
                <a:srgbClr val="231F20"/>
              </a:solidFill>
            </a:endParaRPr>
          </a:p>
        </p:txBody>
      </p:sp>
    </p:spTree>
    <p:extLst>
      <p:ext uri="{BB962C8B-B14F-4D97-AF65-F5344CB8AC3E}">
        <p14:creationId xmlns:p14="http://schemas.microsoft.com/office/powerpoint/2010/main" val="3330764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1DF8844-FFCD-6446-BE9B-B3ADF1FB5F8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78E9770-82EB-9B54-E9BF-01504B722028}"/>
              </a:ext>
            </a:extLst>
          </p:cNvPr>
          <p:cNvSpPr>
            <a:spLocks noGrp="1"/>
          </p:cNvSpPr>
          <p:nvPr>
            <p:ph type="subTitle" idx="1"/>
          </p:nvPr>
        </p:nvSpPr>
        <p:spPr>
          <a:xfrm>
            <a:off x="479425" y="426605"/>
            <a:ext cx="11285220" cy="797111"/>
          </a:xfrm>
        </p:spPr>
        <p:txBody>
          <a:bodyPr lIns="0" tIns="0" rIns="0" bIns="0" anchor="ctr">
            <a:noAutofit/>
          </a:bodyPr>
          <a:lstStyle/>
          <a:p>
            <a:pPr algn="l">
              <a:lnSpc>
                <a:spcPct val="80000"/>
              </a:lnSpc>
              <a:spcBef>
                <a:spcPts val="0"/>
              </a:spcBef>
            </a:pPr>
            <a:r>
              <a:rPr lang="en-US" sz="4600" b="1" dirty="0">
                <a:solidFill>
                  <a:srgbClr val="862633"/>
                </a:solidFill>
                <a:latin typeface="Arial" panose="020B0604020202020204" pitchFamily="34" charset="0"/>
                <a:cs typeface="Arial" panose="020B0604020202020204" pitchFamily="34" charset="0"/>
              </a:rPr>
              <a:t>THE POWERS OF THE BOARD</a:t>
            </a:r>
          </a:p>
        </p:txBody>
      </p:sp>
      <p:sp>
        <p:nvSpPr>
          <p:cNvPr id="7" name="TextBox 6">
            <a:extLst>
              <a:ext uri="{FF2B5EF4-FFF2-40B4-BE49-F238E27FC236}">
                <a16:creationId xmlns:a16="http://schemas.microsoft.com/office/drawing/2014/main" id="{7BC3C622-F307-2BE6-A2A8-ED5ACD658A12}"/>
              </a:ext>
            </a:extLst>
          </p:cNvPr>
          <p:cNvSpPr txBox="1"/>
          <p:nvPr/>
        </p:nvSpPr>
        <p:spPr>
          <a:xfrm>
            <a:off x="472572" y="2517413"/>
            <a:ext cx="11285220" cy="3327075"/>
          </a:xfrm>
          <a:prstGeom prst="rect">
            <a:avLst/>
          </a:prstGeom>
          <a:noFill/>
        </p:spPr>
        <p:txBody>
          <a:bodyPr wrap="square" lIns="0" tIns="0" rIns="0" bIns="0" rtlCol="0">
            <a:noAutofit/>
          </a:bodyPr>
          <a:lstStyle/>
          <a:p>
            <a:pPr lvl="1" indent="-457200">
              <a:lnSpc>
                <a:spcPct val="85000"/>
              </a:lnSpc>
              <a:spcAft>
                <a:spcPts val="1200"/>
              </a:spcAft>
              <a:buFont typeface="Arial" panose="020B0604020202020204" pitchFamily="34" charset="0"/>
              <a:buChar char="•"/>
            </a:pPr>
            <a:r>
              <a:rPr lang="en-US" sz="2600" dirty="0">
                <a:solidFill>
                  <a:srgbClr val="231F20"/>
                </a:solidFill>
              </a:rPr>
              <a:t>Hiring and monitoring the performance of the President​</a:t>
            </a:r>
          </a:p>
          <a:p>
            <a:pPr marL="0" lvl="1" indent="-457200">
              <a:lnSpc>
                <a:spcPct val="85000"/>
              </a:lnSpc>
              <a:spcAft>
                <a:spcPts val="1200"/>
              </a:spcAft>
              <a:buFont typeface="Arial" panose="020B0604020202020204" pitchFamily="34" charset="0"/>
              <a:buChar char="•"/>
            </a:pPr>
            <a:r>
              <a:rPr lang="en-US" sz="2600" dirty="0">
                <a:solidFill>
                  <a:srgbClr val="231F20"/>
                </a:solidFill>
              </a:rPr>
              <a:t>Overseeing the financial affairs and sustainability of the budget​</a:t>
            </a:r>
          </a:p>
          <a:p>
            <a:pPr marL="0" lvl="1" indent="-457200">
              <a:lnSpc>
                <a:spcPct val="85000"/>
              </a:lnSpc>
              <a:spcAft>
                <a:spcPts val="1200"/>
              </a:spcAft>
              <a:buFont typeface="Arial" panose="020B0604020202020204" pitchFamily="34" charset="0"/>
              <a:buChar char="•"/>
            </a:pPr>
            <a:r>
              <a:rPr lang="en-US" sz="2600" dirty="0">
                <a:solidFill>
                  <a:srgbClr val="231F20"/>
                </a:solidFill>
              </a:rPr>
              <a:t>Approving fees including tuition fees​</a:t>
            </a:r>
          </a:p>
          <a:p>
            <a:pPr marL="0" lvl="1" indent="-457200">
              <a:lnSpc>
                <a:spcPct val="85000"/>
              </a:lnSpc>
              <a:spcAft>
                <a:spcPts val="1200"/>
              </a:spcAft>
              <a:buFont typeface="Arial" panose="020B0604020202020204" pitchFamily="34" charset="0"/>
              <a:buChar char="•"/>
            </a:pPr>
            <a:r>
              <a:rPr lang="en-US" sz="2600" dirty="0">
                <a:solidFill>
                  <a:srgbClr val="231F20"/>
                </a:solidFill>
              </a:rPr>
              <a:t>Approving strategic plans​</a:t>
            </a:r>
          </a:p>
          <a:p>
            <a:pPr marL="0" lvl="1" indent="-457200">
              <a:lnSpc>
                <a:spcPct val="85000"/>
              </a:lnSpc>
              <a:spcAft>
                <a:spcPts val="1200"/>
              </a:spcAft>
              <a:buFont typeface="Arial" panose="020B0604020202020204" pitchFamily="34" charset="0"/>
              <a:buChar char="•"/>
            </a:pPr>
            <a:r>
              <a:rPr lang="en-US" sz="2600" dirty="0">
                <a:solidFill>
                  <a:srgbClr val="231F20"/>
                </a:solidFill>
              </a:rPr>
              <a:t>Setting risk thresholds and establishing policies​</a:t>
            </a:r>
          </a:p>
          <a:p>
            <a:pPr marL="0" lvl="1" indent="-457200">
              <a:lnSpc>
                <a:spcPct val="85000"/>
              </a:lnSpc>
              <a:spcAft>
                <a:spcPts val="1200"/>
              </a:spcAft>
              <a:buFont typeface="Arial" panose="020B0604020202020204" pitchFamily="34" charset="0"/>
              <a:buChar char="•"/>
            </a:pPr>
            <a:r>
              <a:rPr lang="en-US" sz="2600" dirty="0">
                <a:solidFill>
                  <a:srgbClr val="231F20"/>
                </a:solidFill>
              </a:rPr>
              <a:t>Overall responsibility for University (except academic decisions)​</a:t>
            </a:r>
          </a:p>
          <a:p>
            <a:pPr marL="0" lvl="1" indent="-457200">
              <a:lnSpc>
                <a:spcPct val="85000"/>
              </a:lnSpc>
              <a:spcAft>
                <a:spcPts val="1200"/>
              </a:spcAft>
              <a:buFont typeface="Arial" panose="020B0604020202020204" pitchFamily="34" charset="0"/>
              <a:buChar char="•"/>
            </a:pPr>
            <a:r>
              <a:rPr lang="en-US" sz="2600" dirty="0">
                <a:solidFill>
                  <a:srgbClr val="231F20"/>
                </a:solidFill>
              </a:rPr>
              <a:t>Has overall responsibility for university (except academic decisions) </a:t>
            </a:r>
          </a:p>
          <a:p>
            <a:pPr marL="385200" indent="-349200">
              <a:buFont typeface="Arial" panose="020B0604020202020204" pitchFamily="34" charset="0"/>
              <a:buChar char="•"/>
            </a:pPr>
            <a:endParaRPr lang="en-US" sz="2600" dirty="0">
              <a:solidFill>
                <a:srgbClr val="231F20"/>
              </a:solidFill>
            </a:endParaRPr>
          </a:p>
        </p:txBody>
      </p:sp>
      <p:sp>
        <p:nvSpPr>
          <p:cNvPr id="2" name="TextBox 1">
            <a:extLst>
              <a:ext uri="{FF2B5EF4-FFF2-40B4-BE49-F238E27FC236}">
                <a16:creationId xmlns:a16="http://schemas.microsoft.com/office/drawing/2014/main" id="{4CA5FFCE-E590-2C8A-0D0C-D2D310E92777}"/>
              </a:ext>
            </a:extLst>
          </p:cNvPr>
          <p:cNvSpPr txBox="1"/>
          <p:nvPr/>
        </p:nvSpPr>
        <p:spPr>
          <a:xfrm>
            <a:off x="389450" y="1266745"/>
            <a:ext cx="11285220" cy="1119922"/>
          </a:xfrm>
          <a:prstGeom prst="rect">
            <a:avLst/>
          </a:prstGeom>
          <a:noFill/>
        </p:spPr>
        <p:txBody>
          <a:bodyPr wrap="square" rtlCol="0">
            <a:spAutoFit/>
          </a:bodyPr>
          <a:lstStyle/>
          <a:p>
            <a:pPr marL="0" lvl="1">
              <a:lnSpc>
                <a:spcPct val="85000"/>
              </a:lnSpc>
              <a:spcAft>
                <a:spcPts val="1200"/>
              </a:spcAft>
            </a:pPr>
            <a:r>
              <a:rPr lang="en-US" sz="2600" dirty="0">
                <a:solidFill>
                  <a:srgbClr val="231F20"/>
                </a:solidFill>
              </a:rPr>
              <a:t>The Board of Regents is vested with power under the Memorial University Act to exercise the powers conferred upon Memorial as a corporation including but not limited to:</a:t>
            </a:r>
          </a:p>
        </p:txBody>
      </p:sp>
    </p:spTree>
    <p:extLst>
      <p:ext uri="{BB962C8B-B14F-4D97-AF65-F5344CB8AC3E}">
        <p14:creationId xmlns:p14="http://schemas.microsoft.com/office/powerpoint/2010/main" val="2267943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1DF8844-FFCD-6446-BE9B-B3ADF1FB5F8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78E9770-82EB-9B54-E9BF-01504B722028}"/>
              </a:ext>
            </a:extLst>
          </p:cNvPr>
          <p:cNvSpPr>
            <a:spLocks noGrp="1"/>
          </p:cNvSpPr>
          <p:nvPr>
            <p:ph type="subTitle" idx="1"/>
          </p:nvPr>
        </p:nvSpPr>
        <p:spPr>
          <a:xfrm>
            <a:off x="459784" y="433380"/>
            <a:ext cx="11285220" cy="797111"/>
          </a:xfrm>
        </p:spPr>
        <p:txBody>
          <a:bodyPr lIns="0" tIns="0" rIns="0" bIns="0" anchor="ctr">
            <a:noAutofit/>
          </a:bodyPr>
          <a:lstStyle/>
          <a:p>
            <a:pPr algn="l">
              <a:lnSpc>
                <a:spcPct val="80000"/>
              </a:lnSpc>
              <a:spcBef>
                <a:spcPts val="0"/>
              </a:spcBef>
            </a:pPr>
            <a:r>
              <a:rPr lang="en-US" sz="4600" b="1" dirty="0">
                <a:solidFill>
                  <a:srgbClr val="862633"/>
                </a:solidFill>
                <a:latin typeface="Arial" panose="020B0604020202020204" pitchFamily="34" charset="0"/>
                <a:cs typeface="Arial" panose="020B0604020202020204" pitchFamily="34" charset="0"/>
              </a:rPr>
              <a:t>COMPOSITION OF THE BOARD</a:t>
            </a:r>
          </a:p>
        </p:txBody>
      </p:sp>
      <p:sp>
        <p:nvSpPr>
          <p:cNvPr id="7" name="TextBox 6">
            <a:extLst>
              <a:ext uri="{FF2B5EF4-FFF2-40B4-BE49-F238E27FC236}">
                <a16:creationId xmlns:a16="http://schemas.microsoft.com/office/drawing/2014/main" id="{7BC3C622-F307-2BE6-A2A8-ED5ACD658A12}"/>
              </a:ext>
            </a:extLst>
          </p:cNvPr>
          <p:cNvSpPr txBox="1"/>
          <p:nvPr/>
        </p:nvSpPr>
        <p:spPr>
          <a:xfrm>
            <a:off x="472572" y="1309465"/>
            <a:ext cx="11285220" cy="4535749"/>
          </a:xfrm>
          <a:prstGeom prst="rect">
            <a:avLst/>
          </a:prstGeom>
          <a:noFill/>
        </p:spPr>
        <p:txBody>
          <a:bodyPr wrap="square" lIns="0" tIns="0" rIns="0" bIns="0" rtlCol="0">
            <a:noAutofit/>
          </a:bodyPr>
          <a:lstStyle/>
          <a:p>
            <a:pPr lvl="1" indent="-457200">
              <a:lnSpc>
                <a:spcPct val="85000"/>
              </a:lnSpc>
              <a:spcAft>
                <a:spcPts val="1200"/>
              </a:spcAft>
              <a:buFont typeface="Arial" panose="020B0604020202020204" pitchFamily="34" charset="0"/>
              <a:buChar char="•"/>
            </a:pPr>
            <a:r>
              <a:rPr lang="en-US" sz="2600" dirty="0">
                <a:solidFill>
                  <a:srgbClr val="231F20"/>
                </a:solidFill>
              </a:rPr>
              <a:t>The Chancellor ​of Memorial University</a:t>
            </a:r>
          </a:p>
          <a:p>
            <a:pPr lvl="1" indent="-457200">
              <a:lnSpc>
                <a:spcPct val="85000"/>
              </a:lnSpc>
              <a:spcAft>
                <a:spcPts val="1200"/>
              </a:spcAft>
              <a:buFont typeface="Arial" panose="020B0604020202020204" pitchFamily="34" charset="0"/>
              <a:buChar char="•"/>
            </a:pPr>
            <a:r>
              <a:rPr lang="en-US" sz="2600" dirty="0">
                <a:solidFill>
                  <a:srgbClr val="231F20"/>
                </a:solidFill>
              </a:rPr>
              <a:t>The President and Vice-Chancellor ​of Memorial University</a:t>
            </a:r>
          </a:p>
          <a:p>
            <a:pPr lvl="1" indent="-457200">
              <a:lnSpc>
                <a:spcPct val="85000"/>
              </a:lnSpc>
              <a:spcAft>
                <a:spcPts val="1200"/>
              </a:spcAft>
              <a:buFont typeface="Arial" panose="020B0604020202020204" pitchFamily="34" charset="0"/>
              <a:buChar char="•"/>
            </a:pPr>
            <a:r>
              <a:rPr lang="en-US" sz="2600" dirty="0">
                <a:solidFill>
                  <a:srgbClr val="231F20"/>
                </a:solidFill>
              </a:rPr>
              <a:t>The Provost and Vice-President (Academic) of Memorial University</a:t>
            </a:r>
          </a:p>
          <a:p>
            <a:pPr lvl="1" indent="-457200">
              <a:lnSpc>
                <a:spcPct val="85000"/>
              </a:lnSpc>
              <a:spcAft>
                <a:spcPts val="1200"/>
              </a:spcAft>
              <a:buFont typeface="Arial" panose="020B0604020202020204" pitchFamily="34" charset="0"/>
              <a:buChar char="•"/>
            </a:pPr>
            <a:r>
              <a:rPr lang="en-US" sz="2600" dirty="0">
                <a:solidFill>
                  <a:srgbClr val="231F20"/>
                </a:solidFill>
              </a:rPr>
              <a:t>Six members elected by the Alumni Association of the university​</a:t>
            </a:r>
          </a:p>
          <a:p>
            <a:pPr lvl="1" indent="-457200">
              <a:lnSpc>
                <a:spcPct val="85000"/>
              </a:lnSpc>
              <a:spcAft>
                <a:spcPts val="1200"/>
              </a:spcAft>
              <a:buFont typeface="Arial" panose="020B0604020202020204" pitchFamily="34" charset="0"/>
              <a:buChar char="•"/>
            </a:pPr>
            <a:r>
              <a:rPr lang="en-US" sz="2600" dirty="0">
                <a:solidFill>
                  <a:srgbClr val="231F20"/>
                </a:solidFill>
              </a:rPr>
              <a:t>Seventeen (17) members appointed by the Lieutenant-Governor in Council</a:t>
            </a:r>
          </a:p>
          <a:p>
            <a:pPr lvl="1" indent="-457200">
              <a:lnSpc>
                <a:spcPct val="85000"/>
              </a:lnSpc>
              <a:spcAft>
                <a:spcPts val="1200"/>
              </a:spcAft>
              <a:buFont typeface="Arial" panose="020B0604020202020204" pitchFamily="34" charset="0"/>
              <a:buChar char="•"/>
            </a:pPr>
            <a:r>
              <a:rPr lang="en-US" sz="2600" dirty="0">
                <a:solidFill>
                  <a:srgbClr val="231F20"/>
                </a:solidFill>
              </a:rPr>
              <a:t>Four members being full-time students of the University, one candidate each recommended by the student unions</a:t>
            </a:r>
          </a:p>
          <a:p>
            <a:pPr lvl="1" indent="-457200">
              <a:lnSpc>
                <a:spcPct val="85000"/>
              </a:lnSpc>
              <a:spcAft>
                <a:spcPts val="1200"/>
              </a:spcAft>
              <a:buFont typeface="Arial" panose="020B0604020202020204" pitchFamily="34" charset="0"/>
              <a:buChar char="•"/>
            </a:pPr>
            <a:r>
              <a:rPr lang="en-US" sz="2600" dirty="0">
                <a:solidFill>
                  <a:srgbClr val="231F20"/>
                </a:solidFill>
              </a:rPr>
              <a:t>The Chairperson of the Board</a:t>
            </a:r>
          </a:p>
        </p:txBody>
      </p:sp>
      <p:sp>
        <p:nvSpPr>
          <p:cNvPr id="4" name="TextBox 3">
            <a:extLst>
              <a:ext uri="{FF2B5EF4-FFF2-40B4-BE49-F238E27FC236}">
                <a16:creationId xmlns:a16="http://schemas.microsoft.com/office/drawing/2014/main" id="{2E9404F4-1D70-8516-CF69-D910FFB591C9}"/>
              </a:ext>
            </a:extLst>
          </p:cNvPr>
          <p:cNvSpPr txBox="1"/>
          <p:nvPr/>
        </p:nvSpPr>
        <p:spPr>
          <a:xfrm>
            <a:off x="382306" y="5660338"/>
            <a:ext cx="5823389" cy="369332"/>
          </a:xfrm>
          <a:prstGeom prst="rect">
            <a:avLst/>
          </a:prstGeom>
          <a:noFill/>
        </p:spPr>
        <p:txBody>
          <a:bodyPr wrap="none" rtlCol="0">
            <a:spAutoFit/>
          </a:bodyPr>
          <a:lstStyle/>
          <a:p>
            <a:r>
              <a:rPr lang="en-US" dirty="0">
                <a:solidFill>
                  <a:srgbClr val="F5E0CD"/>
                </a:solidFill>
              </a:rPr>
              <a:t>*composition is outlined in </a:t>
            </a:r>
            <a:r>
              <a:rPr lang="en-US" b="1" i="1" dirty="0">
                <a:solidFill>
                  <a:srgbClr val="F5E0CD"/>
                </a:solidFill>
              </a:rPr>
              <a:t>The Memorial University Act</a:t>
            </a:r>
          </a:p>
        </p:txBody>
      </p:sp>
    </p:spTree>
    <p:extLst>
      <p:ext uri="{BB962C8B-B14F-4D97-AF65-F5344CB8AC3E}">
        <p14:creationId xmlns:p14="http://schemas.microsoft.com/office/powerpoint/2010/main" val="1635476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1DF8844-FFCD-6446-BE9B-B3ADF1FB5F8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78E9770-82EB-9B54-E9BF-01504B722028}"/>
              </a:ext>
            </a:extLst>
          </p:cNvPr>
          <p:cNvSpPr>
            <a:spLocks noGrp="1"/>
          </p:cNvSpPr>
          <p:nvPr>
            <p:ph type="subTitle" idx="1"/>
          </p:nvPr>
        </p:nvSpPr>
        <p:spPr>
          <a:xfrm>
            <a:off x="459784" y="433380"/>
            <a:ext cx="11285220" cy="797111"/>
          </a:xfrm>
        </p:spPr>
        <p:txBody>
          <a:bodyPr lIns="0" tIns="0" rIns="0" bIns="0" anchor="ctr">
            <a:noAutofit/>
          </a:bodyPr>
          <a:lstStyle/>
          <a:p>
            <a:pPr algn="l">
              <a:lnSpc>
                <a:spcPct val="80000"/>
              </a:lnSpc>
              <a:spcBef>
                <a:spcPts val="0"/>
              </a:spcBef>
            </a:pPr>
            <a:r>
              <a:rPr lang="en-US" sz="4600" b="1" dirty="0">
                <a:solidFill>
                  <a:srgbClr val="862633"/>
                </a:solidFill>
                <a:latin typeface="Arial" panose="020B0604020202020204" pitchFamily="34" charset="0"/>
                <a:cs typeface="Arial" panose="020B0604020202020204" pitchFamily="34" charset="0"/>
              </a:rPr>
              <a:t>COMMITTEES OF THE BOARD</a:t>
            </a:r>
          </a:p>
        </p:txBody>
      </p:sp>
      <p:sp>
        <p:nvSpPr>
          <p:cNvPr id="7" name="TextBox 6">
            <a:extLst>
              <a:ext uri="{FF2B5EF4-FFF2-40B4-BE49-F238E27FC236}">
                <a16:creationId xmlns:a16="http://schemas.microsoft.com/office/drawing/2014/main" id="{7BC3C622-F307-2BE6-A2A8-ED5ACD658A12}"/>
              </a:ext>
            </a:extLst>
          </p:cNvPr>
          <p:cNvSpPr txBox="1"/>
          <p:nvPr/>
        </p:nvSpPr>
        <p:spPr>
          <a:xfrm>
            <a:off x="472572" y="1315858"/>
            <a:ext cx="11285220" cy="2802139"/>
          </a:xfrm>
          <a:prstGeom prst="rect">
            <a:avLst/>
          </a:prstGeom>
          <a:noFill/>
        </p:spPr>
        <p:txBody>
          <a:bodyPr wrap="square" lIns="0" tIns="0" rIns="0" bIns="0" rtlCol="0">
            <a:noAutofit/>
          </a:bodyPr>
          <a:lstStyle/>
          <a:p>
            <a:pPr lvl="1" indent="-457200">
              <a:lnSpc>
                <a:spcPct val="85000"/>
              </a:lnSpc>
              <a:spcAft>
                <a:spcPts val="1200"/>
              </a:spcAft>
              <a:buClr>
                <a:srgbClr val="231F20"/>
              </a:buClr>
              <a:buFont typeface="Arial" panose="020B0604020202020204" pitchFamily="34" charset="0"/>
              <a:buChar char="•"/>
            </a:pPr>
            <a:r>
              <a:rPr lang="en-US" sz="2600" b="1" dirty="0">
                <a:solidFill>
                  <a:srgbClr val="862633"/>
                </a:solidFill>
              </a:rPr>
              <a:t>By-laws</a:t>
            </a:r>
            <a:r>
              <a:rPr lang="en-US" sz="2600" dirty="0">
                <a:solidFill>
                  <a:srgbClr val="231F20"/>
                </a:solidFill>
              </a:rPr>
              <a:t> govern the operations and functioning of the Board​</a:t>
            </a:r>
          </a:p>
          <a:p>
            <a:pPr lvl="1" indent="-457200">
              <a:lnSpc>
                <a:spcPct val="85000"/>
              </a:lnSpc>
              <a:spcAft>
                <a:spcPts val="1200"/>
              </a:spcAft>
              <a:buFont typeface="Arial" panose="020B0604020202020204" pitchFamily="34" charset="0"/>
              <a:buChar char="•"/>
            </a:pPr>
            <a:r>
              <a:rPr lang="en-US" sz="2600" dirty="0">
                <a:solidFill>
                  <a:srgbClr val="231F20"/>
                </a:solidFill>
              </a:rPr>
              <a:t>View the </a:t>
            </a:r>
            <a:r>
              <a:rPr lang="en-US" sz="2600" b="1" dirty="0">
                <a:solidFill>
                  <a:srgbClr val="862633"/>
                </a:solidFill>
              </a:rPr>
              <a:t>Terms of Reference</a:t>
            </a:r>
            <a:r>
              <a:rPr lang="en-US" sz="2600" dirty="0">
                <a:solidFill>
                  <a:srgbClr val="862633"/>
                </a:solidFill>
              </a:rPr>
              <a:t> </a:t>
            </a:r>
            <a:r>
              <a:rPr lang="en-US" sz="2600" dirty="0">
                <a:solidFill>
                  <a:srgbClr val="231F20"/>
                </a:solidFill>
              </a:rPr>
              <a:t>for all Committees ​</a:t>
            </a:r>
          </a:p>
          <a:p>
            <a:pPr lvl="1" indent="-457200">
              <a:lnSpc>
                <a:spcPct val="85000"/>
              </a:lnSpc>
              <a:spcAft>
                <a:spcPts val="1200"/>
              </a:spcAft>
              <a:buFont typeface="Arial" panose="020B0604020202020204" pitchFamily="34" charset="0"/>
              <a:buChar char="•"/>
            </a:pPr>
            <a:r>
              <a:rPr lang="en-US" sz="2600" dirty="0">
                <a:solidFill>
                  <a:srgbClr val="231F20"/>
                </a:solidFill>
              </a:rPr>
              <a:t>Regular </a:t>
            </a:r>
            <a:r>
              <a:rPr lang="en-US" sz="2600" b="1" dirty="0">
                <a:solidFill>
                  <a:srgbClr val="862633"/>
                </a:solidFill>
              </a:rPr>
              <a:t>Board Meetings</a:t>
            </a:r>
            <a:r>
              <a:rPr lang="en-US" sz="2600" dirty="0">
                <a:solidFill>
                  <a:srgbClr val="862633"/>
                </a:solidFill>
              </a:rPr>
              <a:t> </a:t>
            </a:r>
            <a:r>
              <a:rPr lang="en-US" sz="2600" dirty="0">
                <a:solidFill>
                  <a:srgbClr val="231F20"/>
                </a:solidFill>
              </a:rPr>
              <a:t>occur 5 times a year and committee meetings occur in advance​</a:t>
            </a:r>
          </a:p>
          <a:p>
            <a:pPr lvl="1" indent="-457200">
              <a:lnSpc>
                <a:spcPct val="85000"/>
              </a:lnSpc>
              <a:spcAft>
                <a:spcPts val="1200"/>
              </a:spcAft>
              <a:buFont typeface="Arial" panose="020B0604020202020204" pitchFamily="34" charset="0"/>
              <a:buChar char="•"/>
            </a:pPr>
            <a:r>
              <a:rPr lang="en-US" sz="2600" dirty="0">
                <a:solidFill>
                  <a:srgbClr val="231F20"/>
                </a:solidFill>
              </a:rPr>
              <a:t>Board meeting Minutes are </a:t>
            </a:r>
            <a:r>
              <a:rPr lang="en-US" sz="2600" b="1" dirty="0">
                <a:solidFill>
                  <a:srgbClr val="862633"/>
                </a:solidFill>
              </a:rPr>
              <a:t>posted</a:t>
            </a:r>
            <a:r>
              <a:rPr lang="en-US" sz="2600" dirty="0">
                <a:solidFill>
                  <a:srgbClr val="231F20"/>
                </a:solidFill>
              </a:rPr>
              <a:t> after approval at the next meeting of the Board</a:t>
            </a:r>
          </a:p>
        </p:txBody>
      </p:sp>
    </p:spTree>
    <p:extLst>
      <p:ext uri="{BB962C8B-B14F-4D97-AF65-F5344CB8AC3E}">
        <p14:creationId xmlns:p14="http://schemas.microsoft.com/office/powerpoint/2010/main" val="802422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1DF8844-FFCD-6446-BE9B-B3ADF1FB5F8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78E9770-82EB-9B54-E9BF-01504B722028}"/>
              </a:ext>
            </a:extLst>
          </p:cNvPr>
          <p:cNvSpPr>
            <a:spLocks noGrp="1"/>
          </p:cNvSpPr>
          <p:nvPr>
            <p:ph type="subTitle" idx="1"/>
          </p:nvPr>
        </p:nvSpPr>
        <p:spPr>
          <a:xfrm>
            <a:off x="453390" y="414198"/>
            <a:ext cx="11285220" cy="1381846"/>
          </a:xfrm>
        </p:spPr>
        <p:txBody>
          <a:bodyPr lIns="0" tIns="0" rIns="0" bIns="0" anchor="ctr">
            <a:noAutofit/>
          </a:bodyPr>
          <a:lstStyle/>
          <a:p>
            <a:pPr algn="l">
              <a:lnSpc>
                <a:spcPct val="80000"/>
              </a:lnSpc>
              <a:spcBef>
                <a:spcPts val="0"/>
              </a:spcBef>
            </a:pPr>
            <a:r>
              <a:rPr lang="en-US" sz="4600" b="1" dirty="0">
                <a:solidFill>
                  <a:srgbClr val="862633"/>
                </a:solidFill>
                <a:latin typeface="Arial" panose="020B0604020202020204" pitchFamily="34" charset="0"/>
                <a:cs typeface="Arial" panose="020B0604020202020204" pitchFamily="34" charset="0"/>
              </a:rPr>
              <a:t>RESPONSIBILITIES OF BOARD MEMBERS</a:t>
            </a:r>
          </a:p>
        </p:txBody>
      </p:sp>
      <p:sp>
        <p:nvSpPr>
          <p:cNvPr id="7" name="TextBox 6">
            <a:extLst>
              <a:ext uri="{FF2B5EF4-FFF2-40B4-BE49-F238E27FC236}">
                <a16:creationId xmlns:a16="http://schemas.microsoft.com/office/drawing/2014/main" id="{7BC3C622-F307-2BE6-A2A8-ED5ACD658A12}"/>
              </a:ext>
            </a:extLst>
          </p:cNvPr>
          <p:cNvSpPr txBox="1"/>
          <p:nvPr/>
        </p:nvSpPr>
        <p:spPr>
          <a:xfrm>
            <a:off x="472572" y="1858163"/>
            <a:ext cx="11285220" cy="4248493"/>
          </a:xfrm>
          <a:prstGeom prst="rect">
            <a:avLst/>
          </a:prstGeom>
          <a:noFill/>
        </p:spPr>
        <p:txBody>
          <a:bodyPr wrap="square" lIns="0" tIns="0" rIns="0" bIns="0" rtlCol="0">
            <a:noAutofit/>
          </a:bodyPr>
          <a:lstStyle/>
          <a:p>
            <a:pPr lvl="1" indent="-457200">
              <a:lnSpc>
                <a:spcPct val="85000"/>
              </a:lnSpc>
              <a:spcAft>
                <a:spcPts val="1200"/>
              </a:spcAft>
              <a:buFont typeface="Arial" panose="020B0604020202020204" pitchFamily="34" charset="0"/>
              <a:buChar char="•"/>
            </a:pPr>
            <a:r>
              <a:rPr lang="en-US" sz="2600" dirty="0">
                <a:solidFill>
                  <a:srgbClr val="231F20"/>
                </a:solidFill>
              </a:rPr>
              <a:t>Outlined in Board Bylaws 31 through 34 – a few key points​</a:t>
            </a:r>
          </a:p>
          <a:p>
            <a:pPr lvl="2" indent="-457200">
              <a:lnSpc>
                <a:spcPct val="85000"/>
              </a:lnSpc>
              <a:spcAft>
                <a:spcPts val="1200"/>
              </a:spcAft>
              <a:buFont typeface="Arial" panose="020B0604020202020204" pitchFamily="34" charset="0"/>
              <a:buChar char="•"/>
            </a:pPr>
            <a:r>
              <a:rPr lang="en-US" sz="2600" dirty="0">
                <a:solidFill>
                  <a:srgbClr val="231F20"/>
                </a:solidFill>
              </a:rPr>
              <a:t>Accountable for actions. ​</a:t>
            </a:r>
          </a:p>
          <a:p>
            <a:pPr lvl="2" indent="-457200">
              <a:lnSpc>
                <a:spcPct val="85000"/>
              </a:lnSpc>
              <a:spcAft>
                <a:spcPts val="1200"/>
              </a:spcAft>
              <a:buFont typeface="Arial" panose="020B0604020202020204" pitchFamily="34" charset="0"/>
              <a:buChar char="•"/>
            </a:pPr>
            <a:r>
              <a:rPr lang="en-US" sz="2600" dirty="0">
                <a:solidFill>
                  <a:srgbClr val="231F20"/>
                </a:solidFill>
              </a:rPr>
              <a:t>Familiar with, and support mission, strategic objectives and operations. ​</a:t>
            </a:r>
          </a:p>
          <a:p>
            <a:pPr lvl="2" indent="-457200">
              <a:lnSpc>
                <a:spcPct val="85000"/>
              </a:lnSpc>
              <a:spcAft>
                <a:spcPts val="1200"/>
              </a:spcAft>
              <a:buFont typeface="Arial" panose="020B0604020202020204" pitchFamily="34" charset="0"/>
              <a:buChar char="•"/>
            </a:pPr>
            <a:r>
              <a:rPr lang="en-US" sz="2600" dirty="0">
                <a:solidFill>
                  <a:srgbClr val="231F20"/>
                </a:solidFill>
              </a:rPr>
              <a:t>Keep informed of progress and developments. ​</a:t>
            </a:r>
          </a:p>
          <a:p>
            <a:pPr lvl="2" indent="-457200">
              <a:lnSpc>
                <a:spcPct val="85000"/>
              </a:lnSpc>
              <a:spcAft>
                <a:spcPts val="1200"/>
              </a:spcAft>
              <a:buFont typeface="Arial" panose="020B0604020202020204" pitchFamily="34" charset="0"/>
              <a:buChar char="•"/>
            </a:pPr>
            <a:r>
              <a:rPr lang="en-US" sz="2600" dirty="0">
                <a:solidFill>
                  <a:srgbClr val="231F20"/>
                </a:solidFill>
              </a:rPr>
              <a:t>Cognizant of culture, environment, risk and unique role the</a:t>
            </a:r>
          </a:p>
          <a:p>
            <a:pPr lvl="2" indent="-457200">
              <a:lnSpc>
                <a:spcPct val="85000"/>
              </a:lnSpc>
              <a:spcAft>
                <a:spcPts val="1200"/>
              </a:spcAft>
              <a:buFont typeface="Arial" panose="020B0604020202020204" pitchFamily="34" charset="0"/>
              <a:buChar char="•"/>
            </a:pPr>
            <a:r>
              <a:rPr lang="en-US" sz="2600" dirty="0">
                <a:solidFill>
                  <a:srgbClr val="231F20"/>
                </a:solidFill>
              </a:rPr>
              <a:t>University plays in Newfoundland and Labrador.​</a:t>
            </a:r>
          </a:p>
          <a:p>
            <a:pPr lvl="2" indent="-457200">
              <a:lnSpc>
                <a:spcPct val="85000"/>
              </a:lnSpc>
              <a:spcAft>
                <a:spcPts val="1200"/>
              </a:spcAft>
              <a:buFont typeface="Arial" panose="020B0604020202020204" pitchFamily="34" charset="0"/>
              <a:buChar char="•"/>
            </a:pPr>
            <a:r>
              <a:rPr lang="en-US" sz="2600" dirty="0">
                <a:solidFill>
                  <a:srgbClr val="231F20"/>
                </a:solidFill>
              </a:rPr>
              <a:t>Review and understand the policies which govern their actions as Regents.​</a:t>
            </a:r>
          </a:p>
          <a:p>
            <a:pPr lvl="1" indent="-457200">
              <a:lnSpc>
                <a:spcPct val="85000"/>
              </a:lnSpc>
              <a:spcAft>
                <a:spcPts val="1200"/>
              </a:spcAft>
              <a:buFont typeface="Arial" panose="020B0604020202020204" pitchFamily="34" charset="0"/>
              <a:buChar char="•"/>
            </a:pPr>
            <a:r>
              <a:rPr lang="en-US" sz="2600" dirty="0">
                <a:solidFill>
                  <a:srgbClr val="231F20"/>
                </a:solidFill>
              </a:rPr>
              <a:t>All are grounded in fiduciary duty – one of the highest duties created in law </a:t>
            </a:r>
          </a:p>
        </p:txBody>
      </p:sp>
    </p:spTree>
    <p:extLst>
      <p:ext uri="{BB962C8B-B14F-4D97-AF65-F5344CB8AC3E}">
        <p14:creationId xmlns:p14="http://schemas.microsoft.com/office/powerpoint/2010/main" val="2700290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1DF8844-FFCD-6446-BE9B-B3ADF1FB5F8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78E9770-82EB-9B54-E9BF-01504B722028}"/>
              </a:ext>
            </a:extLst>
          </p:cNvPr>
          <p:cNvSpPr>
            <a:spLocks noGrp="1"/>
          </p:cNvSpPr>
          <p:nvPr>
            <p:ph type="subTitle" idx="1"/>
          </p:nvPr>
        </p:nvSpPr>
        <p:spPr>
          <a:xfrm>
            <a:off x="446996" y="439775"/>
            <a:ext cx="11285220" cy="774334"/>
          </a:xfrm>
        </p:spPr>
        <p:txBody>
          <a:bodyPr lIns="0" tIns="0" rIns="0" bIns="0" anchor="ctr">
            <a:noAutofit/>
          </a:bodyPr>
          <a:lstStyle/>
          <a:p>
            <a:pPr algn="l">
              <a:lnSpc>
                <a:spcPct val="80000"/>
              </a:lnSpc>
              <a:spcBef>
                <a:spcPts val="0"/>
              </a:spcBef>
            </a:pPr>
            <a:r>
              <a:rPr lang="en-US" sz="4600" b="1" dirty="0">
                <a:solidFill>
                  <a:srgbClr val="862633"/>
                </a:solidFill>
                <a:latin typeface="Arial" panose="020B0604020202020204" pitchFamily="34" charset="0"/>
                <a:cs typeface="Arial" panose="020B0604020202020204" pitchFamily="34" charset="0"/>
              </a:rPr>
              <a:t>FIDUCIARY DUTY – 3 ELEMENTS</a:t>
            </a:r>
          </a:p>
        </p:txBody>
      </p:sp>
      <p:sp>
        <p:nvSpPr>
          <p:cNvPr id="7" name="TextBox 6">
            <a:extLst>
              <a:ext uri="{FF2B5EF4-FFF2-40B4-BE49-F238E27FC236}">
                <a16:creationId xmlns:a16="http://schemas.microsoft.com/office/drawing/2014/main" id="{7BC3C622-F307-2BE6-A2A8-ED5ACD658A12}"/>
              </a:ext>
            </a:extLst>
          </p:cNvPr>
          <p:cNvSpPr txBox="1"/>
          <p:nvPr/>
        </p:nvSpPr>
        <p:spPr>
          <a:xfrm>
            <a:off x="466178" y="1318073"/>
            <a:ext cx="11285220" cy="1373968"/>
          </a:xfrm>
          <a:prstGeom prst="rect">
            <a:avLst/>
          </a:prstGeom>
          <a:noFill/>
        </p:spPr>
        <p:txBody>
          <a:bodyPr wrap="square" lIns="0" tIns="0" rIns="0" bIns="0" rtlCol="0">
            <a:noAutofit/>
          </a:bodyPr>
          <a:lstStyle/>
          <a:p>
            <a:pPr lvl="1" indent="-457200">
              <a:lnSpc>
                <a:spcPct val="85000"/>
              </a:lnSpc>
              <a:spcAft>
                <a:spcPts val="1200"/>
              </a:spcAft>
              <a:buFont typeface="Arial" panose="020B0604020202020204" pitchFamily="34" charset="0"/>
              <a:buChar char="•"/>
            </a:pPr>
            <a:r>
              <a:rPr lang="en-US" sz="2600" dirty="0">
                <a:solidFill>
                  <a:srgbClr val="231F20"/>
                </a:solidFill>
              </a:rPr>
              <a:t>Duty of </a:t>
            </a:r>
            <a:r>
              <a:rPr lang="en-US" sz="2600" b="1" dirty="0">
                <a:solidFill>
                  <a:srgbClr val="862633"/>
                </a:solidFill>
              </a:rPr>
              <a:t>Care</a:t>
            </a:r>
            <a:r>
              <a:rPr lang="en-US" sz="2600" dirty="0">
                <a:solidFill>
                  <a:srgbClr val="231F20"/>
                </a:solidFill>
              </a:rPr>
              <a:t> ​</a:t>
            </a:r>
          </a:p>
          <a:p>
            <a:pPr lvl="1" indent="-457200">
              <a:lnSpc>
                <a:spcPct val="85000"/>
              </a:lnSpc>
              <a:spcAft>
                <a:spcPts val="1200"/>
              </a:spcAft>
              <a:buFont typeface="Arial" panose="020B0604020202020204" pitchFamily="34" charset="0"/>
              <a:buChar char="•"/>
            </a:pPr>
            <a:r>
              <a:rPr lang="en-US" sz="2600" dirty="0">
                <a:solidFill>
                  <a:srgbClr val="231F20"/>
                </a:solidFill>
              </a:rPr>
              <a:t>Duty of </a:t>
            </a:r>
            <a:r>
              <a:rPr lang="en-US" sz="2600" b="1" dirty="0">
                <a:solidFill>
                  <a:srgbClr val="862633"/>
                </a:solidFill>
              </a:rPr>
              <a:t>Loyalty</a:t>
            </a:r>
            <a:r>
              <a:rPr lang="en-US" sz="2600" dirty="0">
                <a:solidFill>
                  <a:srgbClr val="231F20"/>
                </a:solidFill>
              </a:rPr>
              <a:t> ​</a:t>
            </a:r>
          </a:p>
          <a:p>
            <a:pPr lvl="1" indent="-457200">
              <a:lnSpc>
                <a:spcPct val="85000"/>
              </a:lnSpc>
              <a:spcAft>
                <a:spcPts val="1200"/>
              </a:spcAft>
              <a:buFont typeface="Arial" panose="020B0604020202020204" pitchFamily="34" charset="0"/>
              <a:buChar char="•"/>
            </a:pPr>
            <a:r>
              <a:rPr lang="en-US" sz="2600" dirty="0">
                <a:solidFill>
                  <a:srgbClr val="231F20"/>
                </a:solidFill>
              </a:rPr>
              <a:t>Duty of </a:t>
            </a:r>
            <a:r>
              <a:rPr lang="en-US" sz="2600" b="1" dirty="0">
                <a:solidFill>
                  <a:srgbClr val="862633"/>
                </a:solidFill>
              </a:rPr>
              <a:t>Obedience or Obligation​</a:t>
            </a:r>
          </a:p>
        </p:txBody>
      </p:sp>
      <p:sp>
        <p:nvSpPr>
          <p:cNvPr id="4" name="TextBox 3">
            <a:extLst>
              <a:ext uri="{FF2B5EF4-FFF2-40B4-BE49-F238E27FC236}">
                <a16:creationId xmlns:a16="http://schemas.microsoft.com/office/drawing/2014/main" id="{7B15F755-80BF-863E-04C3-C5547EC0F029}"/>
              </a:ext>
            </a:extLst>
          </p:cNvPr>
          <p:cNvSpPr txBox="1"/>
          <p:nvPr/>
        </p:nvSpPr>
        <p:spPr>
          <a:xfrm>
            <a:off x="466178" y="2914679"/>
            <a:ext cx="11285220" cy="1256224"/>
          </a:xfrm>
          <a:prstGeom prst="rect">
            <a:avLst/>
          </a:prstGeom>
          <a:noFill/>
        </p:spPr>
        <p:txBody>
          <a:bodyPr wrap="square" lIns="0" tIns="0" rIns="0" bIns="0" rtlCol="0">
            <a:noAutofit/>
          </a:bodyPr>
          <a:lstStyle/>
          <a:p>
            <a:pPr marL="0" lvl="1">
              <a:lnSpc>
                <a:spcPct val="85000"/>
              </a:lnSpc>
              <a:spcAft>
                <a:spcPts val="600"/>
              </a:spcAft>
            </a:pPr>
            <a:r>
              <a:rPr lang="en-US" sz="2600" dirty="0">
                <a:solidFill>
                  <a:srgbClr val="231F20"/>
                </a:solidFill>
              </a:rPr>
              <a:t>Fiduciary duty originates in trust and requires one party, the fiduciary, to act with absolute loyalty towards the other party, the beneficiary, in managing the latter’s affairs</a:t>
            </a:r>
          </a:p>
        </p:txBody>
      </p:sp>
    </p:spTree>
    <p:extLst>
      <p:ext uri="{BB962C8B-B14F-4D97-AF65-F5344CB8AC3E}">
        <p14:creationId xmlns:p14="http://schemas.microsoft.com/office/powerpoint/2010/main" val="1429621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1DF8844-FFCD-6446-BE9B-B3ADF1FB5F8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78E9770-82EB-9B54-E9BF-01504B722028}"/>
              </a:ext>
            </a:extLst>
          </p:cNvPr>
          <p:cNvSpPr>
            <a:spLocks noGrp="1"/>
          </p:cNvSpPr>
          <p:nvPr>
            <p:ph type="subTitle" idx="1"/>
          </p:nvPr>
        </p:nvSpPr>
        <p:spPr>
          <a:xfrm>
            <a:off x="453390" y="428296"/>
            <a:ext cx="11285220" cy="797111"/>
          </a:xfrm>
        </p:spPr>
        <p:txBody>
          <a:bodyPr lIns="0" tIns="0" rIns="0" bIns="0" anchor="ctr">
            <a:noAutofit/>
          </a:bodyPr>
          <a:lstStyle/>
          <a:p>
            <a:pPr algn="l">
              <a:lnSpc>
                <a:spcPct val="80000"/>
              </a:lnSpc>
              <a:spcBef>
                <a:spcPts val="0"/>
              </a:spcBef>
            </a:pPr>
            <a:r>
              <a:rPr lang="en-US" sz="4600" b="1" dirty="0">
                <a:solidFill>
                  <a:srgbClr val="862633"/>
                </a:solidFill>
                <a:latin typeface="Arial" panose="020B0604020202020204" pitchFamily="34" charset="0"/>
                <a:cs typeface="Arial" panose="020B0604020202020204" pitchFamily="34" charset="0"/>
              </a:rPr>
              <a:t>DUTY OF CARE</a:t>
            </a:r>
          </a:p>
        </p:txBody>
      </p:sp>
      <p:sp>
        <p:nvSpPr>
          <p:cNvPr id="7" name="TextBox 6">
            <a:extLst>
              <a:ext uri="{FF2B5EF4-FFF2-40B4-BE49-F238E27FC236}">
                <a16:creationId xmlns:a16="http://schemas.microsoft.com/office/drawing/2014/main" id="{7BC3C622-F307-2BE6-A2A8-ED5ACD658A12}"/>
              </a:ext>
            </a:extLst>
          </p:cNvPr>
          <p:cNvSpPr txBox="1"/>
          <p:nvPr/>
        </p:nvSpPr>
        <p:spPr>
          <a:xfrm>
            <a:off x="472572" y="1310984"/>
            <a:ext cx="11285220" cy="4667782"/>
          </a:xfrm>
          <a:prstGeom prst="rect">
            <a:avLst/>
          </a:prstGeom>
          <a:noFill/>
        </p:spPr>
        <p:txBody>
          <a:bodyPr wrap="square" lIns="0" tIns="0" rIns="0" bIns="0" rtlCol="0" anchor="ctr">
            <a:noAutofit/>
          </a:bodyPr>
          <a:lstStyle/>
          <a:p>
            <a:pPr lvl="1" indent="-457200">
              <a:lnSpc>
                <a:spcPct val="85000"/>
              </a:lnSpc>
              <a:spcAft>
                <a:spcPts val="1200"/>
              </a:spcAft>
              <a:buFont typeface="Arial" panose="020B0604020202020204" pitchFamily="34" charset="0"/>
              <a:buChar char="•"/>
            </a:pPr>
            <a:r>
              <a:rPr lang="en-US" sz="2600" dirty="0">
                <a:solidFill>
                  <a:srgbClr val="231F20"/>
                </a:solidFill>
              </a:rPr>
              <a:t>Carry out responsibilities in good faith using that degree of diligence, care and skill which an ordinary prudent person would reasonably exercise under similar circumstances in a similar position​</a:t>
            </a:r>
          </a:p>
          <a:p>
            <a:pPr lvl="1" indent="-457200">
              <a:lnSpc>
                <a:spcPct val="85000"/>
              </a:lnSpc>
              <a:spcAft>
                <a:spcPts val="1200"/>
              </a:spcAft>
              <a:buFont typeface="Arial" panose="020B0604020202020204" pitchFamily="34" charset="0"/>
              <a:buChar char="•"/>
            </a:pPr>
            <a:r>
              <a:rPr lang="en-US" sz="2600" dirty="0">
                <a:solidFill>
                  <a:srgbClr val="231F20"/>
                </a:solidFill>
              </a:rPr>
              <a:t>Act in a manner believed to be in the best interest of the institution​</a:t>
            </a:r>
          </a:p>
          <a:p>
            <a:pPr lvl="1" indent="-457200">
              <a:lnSpc>
                <a:spcPct val="85000"/>
              </a:lnSpc>
              <a:spcAft>
                <a:spcPts val="1200"/>
              </a:spcAft>
              <a:buFont typeface="Arial" panose="020B0604020202020204" pitchFamily="34" charset="0"/>
              <a:buChar char="•"/>
            </a:pPr>
            <a:r>
              <a:rPr lang="en-US" sz="2600" dirty="0">
                <a:solidFill>
                  <a:srgbClr val="231F20"/>
                </a:solidFill>
              </a:rPr>
              <a:t>Balance interests and priorities appropriate to the institution’s mission and consistent with its strategic priorities​</a:t>
            </a:r>
          </a:p>
          <a:p>
            <a:pPr lvl="1" indent="-457200">
              <a:lnSpc>
                <a:spcPct val="85000"/>
              </a:lnSpc>
              <a:spcAft>
                <a:spcPts val="1200"/>
              </a:spcAft>
              <a:buFont typeface="Arial" panose="020B0604020202020204" pitchFamily="34" charset="0"/>
              <a:buChar char="•"/>
            </a:pPr>
            <a:r>
              <a:rPr lang="en-US" sz="2600" dirty="0">
                <a:solidFill>
                  <a:srgbClr val="231F20"/>
                </a:solidFill>
              </a:rPr>
              <a:t>Requires regular meeting attendance, assessing and evaluating meeting methods, asking questions and participating actively, knowledgeable of the university, its purposes, operation and environment ​</a:t>
            </a:r>
          </a:p>
          <a:p>
            <a:pPr lvl="1" indent="-457200">
              <a:lnSpc>
                <a:spcPct val="85000"/>
              </a:lnSpc>
              <a:spcAft>
                <a:spcPts val="1200"/>
              </a:spcAft>
              <a:buFont typeface="Arial" panose="020B0604020202020204" pitchFamily="34" charset="0"/>
              <a:buChar char="•"/>
            </a:pPr>
            <a:r>
              <a:rPr lang="en-US" sz="2600" dirty="0">
                <a:solidFill>
                  <a:srgbClr val="231F20"/>
                </a:solidFill>
              </a:rPr>
              <a:t>Interwoven with duty of care is responsibility of board members to maintain confidentiality (especially with respect to personnel concerns and sensitive business matters) </a:t>
            </a:r>
          </a:p>
        </p:txBody>
      </p:sp>
    </p:spTree>
    <p:extLst>
      <p:ext uri="{BB962C8B-B14F-4D97-AF65-F5344CB8AC3E}">
        <p14:creationId xmlns:p14="http://schemas.microsoft.com/office/powerpoint/2010/main" val="2756966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1DF8844-FFCD-6446-BE9B-B3ADF1FB5F8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78E9770-82EB-9B54-E9BF-01504B722028}"/>
              </a:ext>
            </a:extLst>
          </p:cNvPr>
          <p:cNvSpPr>
            <a:spLocks noGrp="1"/>
          </p:cNvSpPr>
          <p:nvPr>
            <p:ph type="subTitle" idx="1"/>
          </p:nvPr>
        </p:nvSpPr>
        <p:spPr>
          <a:xfrm>
            <a:off x="453390" y="428296"/>
            <a:ext cx="11285220" cy="797111"/>
          </a:xfrm>
        </p:spPr>
        <p:txBody>
          <a:bodyPr lIns="0" tIns="0" rIns="0" bIns="0" anchor="ctr">
            <a:noAutofit/>
          </a:bodyPr>
          <a:lstStyle/>
          <a:p>
            <a:pPr algn="l">
              <a:lnSpc>
                <a:spcPct val="80000"/>
              </a:lnSpc>
              <a:spcBef>
                <a:spcPts val="0"/>
              </a:spcBef>
            </a:pPr>
            <a:r>
              <a:rPr lang="en-US" sz="4600" b="1" dirty="0">
                <a:solidFill>
                  <a:srgbClr val="862633"/>
                </a:solidFill>
                <a:latin typeface="Arial" panose="020B0604020202020204" pitchFamily="34" charset="0"/>
                <a:cs typeface="Arial" panose="020B0604020202020204" pitchFamily="34" charset="0"/>
              </a:rPr>
              <a:t>DUTY OF LOYALTY</a:t>
            </a:r>
          </a:p>
        </p:txBody>
      </p:sp>
      <p:sp>
        <p:nvSpPr>
          <p:cNvPr id="7" name="TextBox 6">
            <a:extLst>
              <a:ext uri="{FF2B5EF4-FFF2-40B4-BE49-F238E27FC236}">
                <a16:creationId xmlns:a16="http://schemas.microsoft.com/office/drawing/2014/main" id="{7BC3C622-F307-2BE6-A2A8-ED5ACD658A12}"/>
              </a:ext>
            </a:extLst>
          </p:cNvPr>
          <p:cNvSpPr txBox="1"/>
          <p:nvPr/>
        </p:nvSpPr>
        <p:spPr>
          <a:xfrm>
            <a:off x="472572" y="1310984"/>
            <a:ext cx="11285220" cy="1170045"/>
          </a:xfrm>
          <a:prstGeom prst="rect">
            <a:avLst/>
          </a:prstGeom>
          <a:noFill/>
        </p:spPr>
        <p:txBody>
          <a:bodyPr wrap="square" lIns="0" tIns="0" rIns="0" bIns="0" rtlCol="0" anchor="ctr">
            <a:noAutofit/>
          </a:bodyPr>
          <a:lstStyle/>
          <a:p>
            <a:pPr lvl="1" indent="-457200">
              <a:lnSpc>
                <a:spcPct val="85000"/>
              </a:lnSpc>
              <a:spcAft>
                <a:spcPts val="1200"/>
              </a:spcAft>
              <a:buFont typeface="Arial" panose="020B0604020202020204" pitchFamily="34" charset="0"/>
              <a:buChar char="•"/>
            </a:pPr>
            <a:r>
              <a:rPr lang="en-US" sz="2600" dirty="0">
                <a:solidFill>
                  <a:srgbClr val="231F20"/>
                </a:solidFill>
              </a:rPr>
              <a:t>Requires that the member must not act in their own individual interests,</a:t>
            </a:r>
            <a:br>
              <a:rPr lang="en-US" sz="2600" dirty="0">
                <a:solidFill>
                  <a:srgbClr val="231F20"/>
                </a:solidFill>
              </a:rPr>
            </a:br>
            <a:r>
              <a:rPr lang="en-US" sz="2600" dirty="0">
                <a:solidFill>
                  <a:srgbClr val="231F20"/>
                </a:solidFill>
              </a:rPr>
              <a:t>or in the interests of another, but must act in the interest of the university​</a:t>
            </a:r>
          </a:p>
          <a:p>
            <a:pPr lvl="1" indent="-457200">
              <a:lnSpc>
                <a:spcPct val="85000"/>
              </a:lnSpc>
              <a:spcAft>
                <a:spcPts val="1200"/>
              </a:spcAft>
              <a:buFont typeface="Arial" panose="020B0604020202020204" pitchFamily="34" charset="0"/>
              <a:buChar char="•"/>
            </a:pPr>
            <a:r>
              <a:rPr lang="en-US" sz="2600" dirty="0">
                <a:solidFill>
                  <a:srgbClr val="231F20"/>
                </a:solidFill>
              </a:rPr>
              <a:t>Must act reasonably and in good faith</a:t>
            </a:r>
          </a:p>
        </p:txBody>
      </p:sp>
    </p:spTree>
    <p:extLst>
      <p:ext uri="{BB962C8B-B14F-4D97-AF65-F5344CB8AC3E}">
        <p14:creationId xmlns:p14="http://schemas.microsoft.com/office/powerpoint/2010/main" val="2872663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1DF8844-FFCD-6446-BE9B-B3ADF1FB5F8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78E9770-82EB-9B54-E9BF-01504B722028}"/>
              </a:ext>
            </a:extLst>
          </p:cNvPr>
          <p:cNvSpPr>
            <a:spLocks noGrp="1"/>
          </p:cNvSpPr>
          <p:nvPr>
            <p:ph type="subTitle" idx="1"/>
          </p:nvPr>
        </p:nvSpPr>
        <p:spPr>
          <a:xfrm>
            <a:off x="453390" y="428296"/>
            <a:ext cx="11285220" cy="797111"/>
          </a:xfrm>
        </p:spPr>
        <p:txBody>
          <a:bodyPr lIns="0" tIns="0" rIns="0" bIns="0" anchor="ctr">
            <a:noAutofit/>
          </a:bodyPr>
          <a:lstStyle/>
          <a:p>
            <a:pPr algn="l">
              <a:lnSpc>
                <a:spcPct val="80000"/>
              </a:lnSpc>
              <a:spcBef>
                <a:spcPts val="0"/>
              </a:spcBef>
            </a:pPr>
            <a:r>
              <a:rPr lang="en-US" sz="4600" b="1" dirty="0">
                <a:solidFill>
                  <a:srgbClr val="862633"/>
                </a:solidFill>
                <a:latin typeface="Arial" panose="020B0604020202020204" pitchFamily="34" charset="0"/>
                <a:cs typeface="Arial" panose="020B0604020202020204" pitchFamily="34" charset="0"/>
              </a:rPr>
              <a:t>DUTY OF OBEDIENCE/OBLIGATION</a:t>
            </a:r>
          </a:p>
        </p:txBody>
      </p:sp>
      <p:sp>
        <p:nvSpPr>
          <p:cNvPr id="7" name="TextBox 6">
            <a:extLst>
              <a:ext uri="{FF2B5EF4-FFF2-40B4-BE49-F238E27FC236}">
                <a16:creationId xmlns:a16="http://schemas.microsoft.com/office/drawing/2014/main" id="{7BC3C622-F307-2BE6-A2A8-ED5ACD658A12}"/>
              </a:ext>
            </a:extLst>
          </p:cNvPr>
          <p:cNvSpPr txBox="1"/>
          <p:nvPr/>
        </p:nvSpPr>
        <p:spPr>
          <a:xfrm>
            <a:off x="472572" y="1234256"/>
            <a:ext cx="11285220" cy="1170045"/>
          </a:xfrm>
          <a:prstGeom prst="rect">
            <a:avLst/>
          </a:prstGeom>
          <a:noFill/>
        </p:spPr>
        <p:txBody>
          <a:bodyPr wrap="square" lIns="0" tIns="0" rIns="0" bIns="0" rtlCol="0" anchor="ctr">
            <a:noAutofit/>
          </a:bodyPr>
          <a:lstStyle/>
          <a:p>
            <a:pPr lvl="1" indent="-457200">
              <a:lnSpc>
                <a:spcPct val="85000"/>
              </a:lnSpc>
              <a:spcAft>
                <a:spcPts val="1200"/>
              </a:spcAft>
              <a:buFont typeface="Arial" panose="020B0604020202020204" pitchFamily="34" charset="0"/>
              <a:buChar char="•"/>
            </a:pPr>
            <a:r>
              <a:rPr lang="en-US" sz="2600" dirty="0">
                <a:solidFill>
                  <a:srgbClr val="231F20"/>
                </a:solidFill>
              </a:rPr>
              <a:t>The duty of Board members to ensure that the university is operating in furtherance of its stated purposes as set forth in its governing documents and in compliance with the law.</a:t>
            </a:r>
          </a:p>
        </p:txBody>
      </p:sp>
    </p:spTree>
    <p:extLst>
      <p:ext uri="{BB962C8B-B14F-4D97-AF65-F5344CB8AC3E}">
        <p14:creationId xmlns:p14="http://schemas.microsoft.com/office/powerpoint/2010/main" val="34127285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258</TotalTime>
  <Words>652</Words>
  <Application>Microsoft Macintosh PowerPoint</Application>
  <PresentationFormat>Widescreen</PresentationFormat>
  <Paragraphs>69</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Display</vt:lpstr>
      <vt:lpstr>Arial</vt:lpstr>
      <vt:lpstr>Office Theme</vt:lpstr>
      <vt:lpstr>INTRODUCTION TO THE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THE</dc:title>
  <dc:creator>Card, Ryan</dc:creator>
  <cp:lastModifiedBy>Wicks, Heidi</cp:lastModifiedBy>
  <cp:revision>8</cp:revision>
  <dcterms:created xsi:type="dcterms:W3CDTF">2026-02-24T19:18:06Z</dcterms:created>
  <dcterms:modified xsi:type="dcterms:W3CDTF">2026-03-02T17:35:29Z</dcterms:modified>
</cp:coreProperties>
</file>